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7" r:id="rId1"/>
  </p:sldMasterIdLst>
  <p:notesMasterIdLst>
    <p:notesMasterId r:id="rId19"/>
  </p:notesMasterIdLst>
  <p:handoutMasterIdLst>
    <p:handoutMasterId r:id="rId20"/>
  </p:handoutMasterIdLst>
  <p:sldIdLst>
    <p:sldId id="266" r:id="rId2"/>
    <p:sldId id="289" r:id="rId3"/>
    <p:sldId id="267" r:id="rId4"/>
    <p:sldId id="290" r:id="rId5"/>
    <p:sldId id="291" r:id="rId6"/>
    <p:sldId id="287" r:id="rId7"/>
    <p:sldId id="304" r:id="rId8"/>
    <p:sldId id="288" r:id="rId9"/>
    <p:sldId id="305" r:id="rId10"/>
    <p:sldId id="306" r:id="rId11"/>
    <p:sldId id="292" r:id="rId12"/>
    <p:sldId id="293" r:id="rId13"/>
    <p:sldId id="295" r:id="rId14"/>
    <p:sldId id="297" r:id="rId15"/>
    <p:sldId id="307" r:id="rId16"/>
    <p:sldId id="308" r:id="rId17"/>
    <p:sldId id="30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F28308-347F-4383-858D-25A1C9C40B18}" v="9" dt="2026-09-09T19:51:22.5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862" autoAdjust="0"/>
    <p:restoredTop sz="94660"/>
  </p:normalViewPr>
  <p:slideViewPr>
    <p:cSldViewPr snapToGrid="0">
      <p:cViewPr varScale="1">
        <p:scale>
          <a:sx n="105" d="100"/>
          <a:sy n="105" d="100"/>
        </p:scale>
        <p:origin x="208" y="520"/>
      </p:cViewPr>
      <p:guideLst/>
    </p:cSldViewPr>
  </p:slideViewPr>
  <p:notesTextViewPr>
    <p:cViewPr>
      <p:scale>
        <a:sx n="1" d="1"/>
        <a:sy n="1" d="1"/>
      </p:scale>
      <p:origin x="0" y="0"/>
    </p:cViewPr>
  </p:notesTextViewPr>
  <p:notesViewPr>
    <p:cSldViewPr snapToGrid="0" showGuides="1">
      <p:cViewPr varScale="1">
        <p:scale>
          <a:sx n="95" d="100"/>
          <a:sy n="95" d="100"/>
        </p:scale>
        <p:origin x="273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lassholder for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a:t>24.5.2017</a:t>
            </a:r>
          </a:p>
        </p:txBody>
      </p:sp>
      <p:sp>
        <p:nvSpPr>
          <p:cNvPr id="4" name="Plassholder for bunn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Plassholder for lysbil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7EA21AD-3BA7-4B49-9DF1-2171993A8011}" type="slidenum">
              <a:rPr lang="en-US" smtClean="0"/>
              <a:t>‹#›</a:t>
            </a:fld>
            <a:endParaRPr lang="en-US"/>
          </a:p>
        </p:txBody>
      </p:sp>
    </p:spTree>
    <p:extLst>
      <p:ext uri="{BB962C8B-B14F-4D97-AF65-F5344CB8AC3E}">
        <p14:creationId xmlns:p14="http://schemas.microsoft.com/office/powerpoint/2010/main" val="3924349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a:t>24.5.2017</a:t>
            </a:r>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b-no"/>
              <a:t>Klikk for å redigere tekststiler i malen</a:t>
            </a:r>
          </a:p>
          <a:p>
            <a:pPr lvl="1" rtl="0"/>
            <a:r>
              <a:rPr lang="nb-no"/>
              <a:t>Andre nivå</a:t>
            </a:r>
          </a:p>
          <a:p>
            <a:pPr lvl="2" rtl="0"/>
            <a:r>
              <a:rPr lang="nb-no"/>
              <a:t>Tredje nivå</a:t>
            </a:r>
          </a:p>
          <a:p>
            <a:pPr lvl="3" rtl="0"/>
            <a:r>
              <a:rPr lang="nb-no"/>
              <a:t>Fjerde nivå</a:t>
            </a:r>
          </a:p>
          <a:p>
            <a:pPr lvl="4" rtl="0"/>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F669046-D62F-49D8-96B7-3C014DC234D7}" type="slidenum">
              <a:rPr lang="en-US" smtClean="0"/>
              <a:t>‹#›</a:t>
            </a:fld>
            <a:endParaRPr lang="en-US"/>
          </a:p>
        </p:txBody>
      </p:sp>
    </p:spTree>
    <p:extLst>
      <p:ext uri="{BB962C8B-B14F-4D97-AF65-F5344CB8AC3E}">
        <p14:creationId xmlns:p14="http://schemas.microsoft.com/office/powerpoint/2010/main" val="229371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686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rtl="0"/>
            <a:r>
              <a:rPr lang="en-US"/>
              <a:t>24.05.2017</a:t>
            </a:r>
          </a:p>
        </p:txBody>
      </p:sp>
      <p:sp>
        <p:nvSpPr>
          <p:cNvPr id="5" name="Footer Placeholder 4"/>
          <p:cNvSpPr>
            <a:spLocks noGrp="1"/>
          </p:cNvSpPr>
          <p:nvPr>
            <p:ph type="ftr" sz="quarter" idx="11"/>
          </p:nvPr>
        </p:nvSpPr>
        <p:spPr/>
        <p:txBody>
          <a:bodyPr/>
          <a:lstStyle/>
          <a:p>
            <a:pPr rtl="0"/>
            <a:r>
              <a:rPr lang="nb-no"/>
              <a:t>Legge til en bunntekst</a:t>
            </a:r>
          </a:p>
        </p:txBody>
      </p:sp>
      <p:sp>
        <p:nvSpPr>
          <p:cNvPr id="6" name="Slide Number Placeholder 5"/>
          <p:cNvSpPr>
            <a:spLocks noGrp="1"/>
          </p:cNvSpPr>
          <p:nvPr>
            <p:ph type="sldNum" sz="quarter" idx="12"/>
          </p:nvPr>
        </p:nvSpPr>
        <p:spPr/>
        <p:txBody>
          <a:bodyPr/>
          <a:lstStyle/>
          <a:p>
            <a:pPr rtl="0"/>
            <a:fld id="{484FD59D-33F1-4A76-843D-E67207CAFE54}" type="slidenum">
              <a:rPr lang="en-US" smtClean="0"/>
              <a:t>‹#›</a:t>
            </a:fld>
            <a:endParaRPr lang="en-US"/>
          </a:p>
        </p:txBody>
      </p:sp>
    </p:spTree>
    <p:extLst>
      <p:ext uri="{BB962C8B-B14F-4D97-AF65-F5344CB8AC3E}">
        <p14:creationId xmlns:p14="http://schemas.microsoft.com/office/powerpoint/2010/main" val="1810473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pPr rtl="0"/>
            <a:r>
              <a:rPr lang="en-US"/>
              <a:t>24.05.2017</a:t>
            </a:r>
          </a:p>
        </p:txBody>
      </p:sp>
      <p:sp>
        <p:nvSpPr>
          <p:cNvPr id="5" name="Footer Placeholder 4"/>
          <p:cNvSpPr>
            <a:spLocks noGrp="1"/>
          </p:cNvSpPr>
          <p:nvPr>
            <p:ph type="ftr" sz="quarter" idx="11"/>
          </p:nvPr>
        </p:nvSpPr>
        <p:spPr/>
        <p:txBody>
          <a:bodyPr/>
          <a:lstStyle/>
          <a:p>
            <a:pPr rtl="0"/>
            <a:r>
              <a:rPr lang="nb-no"/>
              <a:t>Legge til en bunntekst</a:t>
            </a:r>
          </a:p>
        </p:txBody>
      </p:sp>
      <p:sp>
        <p:nvSpPr>
          <p:cNvPr id="6" name="Slide Number Placeholder 5"/>
          <p:cNvSpPr>
            <a:spLocks noGrp="1"/>
          </p:cNvSpPr>
          <p:nvPr>
            <p:ph type="sldNum" sz="quarter" idx="12"/>
          </p:nvPr>
        </p:nvSpPr>
        <p:spPr/>
        <p:txBody>
          <a:body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410328554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pPr rtl="0"/>
            <a:r>
              <a:rPr lang="en-US"/>
              <a:t>24.05.2017</a:t>
            </a:r>
          </a:p>
        </p:txBody>
      </p:sp>
      <p:sp>
        <p:nvSpPr>
          <p:cNvPr id="6" name="Footer Placeholder 5"/>
          <p:cNvSpPr>
            <a:spLocks noGrp="1"/>
          </p:cNvSpPr>
          <p:nvPr>
            <p:ph type="ftr" sz="quarter" idx="11"/>
          </p:nvPr>
        </p:nvSpPr>
        <p:spPr/>
        <p:txBody>
          <a:bodyPr/>
          <a:lstStyle/>
          <a:p>
            <a:pPr rtl="0"/>
            <a:r>
              <a:rPr lang="nb-no"/>
              <a:t>Legge til en bunntekst</a:t>
            </a:r>
          </a:p>
        </p:txBody>
      </p:sp>
      <p:sp>
        <p:nvSpPr>
          <p:cNvPr id="7" name="Slide Number Placeholder 6"/>
          <p:cNvSpPr>
            <a:spLocks noGrp="1"/>
          </p:cNvSpPr>
          <p:nvPr>
            <p:ph type="sldNum" sz="quarter" idx="12"/>
          </p:nvPr>
        </p:nvSpPr>
        <p:spPr/>
        <p:txBody>
          <a:body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17897742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pPr rtl="0"/>
            <a:r>
              <a:rPr lang="en-US"/>
              <a:t>24.05.2017</a:t>
            </a:r>
          </a:p>
        </p:txBody>
      </p:sp>
      <p:sp>
        <p:nvSpPr>
          <p:cNvPr id="8" name="Footer Placeholder 7"/>
          <p:cNvSpPr>
            <a:spLocks noGrp="1"/>
          </p:cNvSpPr>
          <p:nvPr>
            <p:ph type="ftr" sz="quarter" idx="11"/>
          </p:nvPr>
        </p:nvSpPr>
        <p:spPr/>
        <p:txBody>
          <a:bodyPr/>
          <a:lstStyle/>
          <a:p>
            <a:pPr rtl="0"/>
            <a:r>
              <a:rPr lang="nb-no"/>
              <a:t>Legge til en bunntekst</a:t>
            </a:r>
          </a:p>
        </p:txBody>
      </p:sp>
      <p:sp>
        <p:nvSpPr>
          <p:cNvPr id="9" name="Slide Number Placeholder 8"/>
          <p:cNvSpPr>
            <a:spLocks noGrp="1"/>
          </p:cNvSpPr>
          <p:nvPr>
            <p:ph type="sldNum" sz="quarter" idx="12"/>
          </p:nvPr>
        </p:nvSpPr>
        <p:spPr/>
        <p:txBody>
          <a:body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353118180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pPr rtl="0"/>
            <a:r>
              <a:rPr lang="en-US"/>
              <a:t>24.05.2017</a:t>
            </a:r>
          </a:p>
        </p:txBody>
      </p:sp>
      <p:sp>
        <p:nvSpPr>
          <p:cNvPr id="4" name="Footer Placeholder 3"/>
          <p:cNvSpPr>
            <a:spLocks noGrp="1"/>
          </p:cNvSpPr>
          <p:nvPr>
            <p:ph type="ftr" sz="quarter" idx="11"/>
          </p:nvPr>
        </p:nvSpPr>
        <p:spPr/>
        <p:txBody>
          <a:bodyPr/>
          <a:lstStyle/>
          <a:p>
            <a:pPr rtl="0"/>
            <a:r>
              <a:rPr lang="nb-no"/>
              <a:t>Legge til en bunntekst</a:t>
            </a:r>
          </a:p>
        </p:txBody>
      </p:sp>
      <p:sp>
        <p:nvSpPr>
          <p:cNvPr id="5" name="Slide Number Placeholder 4"/>
          <p:cNvSpPr>
            <a:spLocks noGrp="1"/>
          </p:cNvSpPr>
          <p:nvPr>
            <p:ph type="sldNum" sz="quarter" idx="12"/>
          </p:nvPr>
        </p:nvSpPr>
        <p:spPr/>
        <p:txBody>
          <a:bodyPr/>
          <a:lstStyle/>
          <a:p>
            <a:pPr rtl="0"/>
            <a:fld id="{484FD59D-33F1-4A76-843D-E67207CAFE54}" type="slidenum">
              <a:rPr lang="en-US" smtClean="0"/>
              <a:t>‹#›</a:t>
            </a:fld>
            <a:endParaRPr lang="en-US"/>
          </a:p>
        </p:txBody>
      </p:sp>
    </p:spTree>
    <p:extLst>
      <p:ext uri="{BB962C8B-B14F-4D97-AF65-F5344CB8AC3E}">
        <p14:creationId xmlns:p14="http://schemas.microsoft.com/office/powerpoint/2010/main" val="322280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r>
              <a:rPr lang="en-US"/>
              <a:t>24.05.2017</a:t>
            </a:r>
          </a:p>
        </p:txBody>
      </p:sp>
      <p:sp>
        <p:nvSpPr>
          <p:cNvPr id="3" name="Footer Placeholder 2"/>
          <p:cNvSpPr>
            <a:spLocks noGrp="1"/>
          </p:cNvSpPr>
          <p:nvPr>
            <p:ph type="ftr" sz="quarter" idx="11"/>
          </p:nvPr>
        </p:nvSpPr>
        <p:spPr/>
        <p:txBody>
          <a:bodyPr/>
          <a:lstStyle/>
          <a:p>
            <a:pPr rtl="0"/>
            <a:r>
              <a:rPr lang="nb-no"/>
              <a:t>Legge til en bunntekst</a:t>
            </a:r>
          </a:p>
        </p:txBody>
      </p:sp>
      <p:sp>
        <p:nvSpPr>
          <p:cNvPr id="4" name="Slide Number Placeholder 3"/>
          <p:cNvSpPr>
            <a:spLocks noGrp="1"/>
          </p:cNvSpPr>
          <p:nvPr>
            <p:ph type="sldNum" sz="quarter" idx="12"/>
          </p:nvPr>
        </p:nvSpPr>
        <p:spPr/>
        <p:txBody>
          <a:body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189555956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pPr rtl="0"/>
            <a:r>
              <a:rPr lang="en-US"/>
              <a:t>24.05.2017</a:t>
            </a:r>
          </a:p>
        </p:txBody>
      </p:sp>
      <p:sp>
        <p:nvSpPr>
          <p:cNvPr id="6" name="Footer Placeholder 5"/>
          <p:cNvSpPr>
            <a:spLocks noGrp="1"/>
          </p:cNvSpPr>
          <p:nvPr>
            <p:ph type="ftr" sz="quarter" idx="11"/>
          </p:nvPr>
        </p:nvSpPr>
        <p:spPr/>
        <p:txBody>
          <a:bodyPr/>
          <a:lstStyle/>
          <a:p>
            <a:pPr rtl="0"/>
            <a:r>
              <a:rPr lang="nb-no"/>
              <a:t>Legge til en bunntekst</a:t>
            </a:r>
          </a:p>
        </p:txBody>
      </p:sp>
      <p:sp>
        <p:nvSpPr>
          <p:cNvPr id="7" name="Slide Number Placeholder 6"/>
          <p:cNvSpPr>
            <a:spLocks noGrp="1"/>
          </p:cNvSpPr>
          <p:nvPr>
            <p:ph type="sldNum" sz="quarter" idx="12"/>
          </p:nvPr>
        </p:nvSpPr>
        <p:spPr/>
        <p:txBody>
          <a:body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129484093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pPr rtl="0"/>
            <a:r>
              <a:rPr lang="en-US"/>
              <a:t>24.05.2017</a:t>
            </a:r>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369451408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rtl="0"/>
            <a:r>
              <a:rPr lang="en-US"/>
              <a:t>24.05.2017</a:t>
            </a:r>
          </a:p>
        </p:txBody>
      </p:sp>
      <p:sp>
        <p:nvSpPr>
          <p:cNvPr id="5" name="Footer Placeholder 4"/>
          <p:cNvSpPr>
            <a:spLocks noGrp="1"/>
          </p:cNvSpPr>
          <p:nvPr>
            <p:ph type="ftr" sz="quarter" idx="11"/>
          </p:nvPr>
        </p:nvSpPr>
        <p:spPr/>
        <p:txBody>
          <a:bodyPr/>
          <a:lstStyle/>
          <a:p>
            <a:pPr rtl="0"/>
            <a:r>
              <a:rPr lang="nb-no"/>
              <a:t>Legge til en bunntekst</a:t>
            </a:r>
          </a:p>
        </p:txBody>
      </p:sp>
      <p:sp>
        <p:nvSpPr>
          <p:cNvPr id="6" name="Slide Number Placeholder 5"/>
          <p:cNvSpPr>
            <a:spLocks noGrp="1"/>
          </p:cNvSpPr>
          <p:nvPr>
            <p:ph type="sldNum" sz="quarter" idx="12"/>
          </p:nvPr>
        </p:nvSpPr>
        <p:spPr/>
        <p:txBody>
          <a:bodyPr/>
          <a:lstStyle/>
          <a:p>
            <a:pPr rtl="0"/>
            <a:fld id="{484FD59D-33F1-4A76-843D-E67207CAFE54}" type="slidenum">
              <a:rPr lang="en-US" smtClean="0"/>
              <a:pPr/>
              <a:t>‹#›</a:t>
            </a:fld>
            <a:endParaRPr lang="en-US"/>
          </a:p>
        </p:txBody>
      </p:sp>
    </p:spTree>
    <p:extLst>
      <p:ext uri="{BB962C8B-B14F-4D97-AF65-F5344CB8AC3E}">
        <p14:creationId xmlns:p14="http://schemas.microsoft.com/office/powerpoint/2010/main" val="330450409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rtl="0"/>
            <a:r>
              <a:rPr lang="en-US"/>
              <a:t>24.05.2017</a:t>
            </a:r>
          </a:p>
        </p:txBody>
      </p:sp>
      <p:sp>
        <p:nvSpPr>
          <p:cNvPr id="5" name="Footer Placeholder 4"/>
          <p:cNvSpPr>
            <a:spLocks noGrp="1"/>
          </p:cNvSpPr>
          <p:nvPr>
            <p:ph type="ftr" sz="quarter" idx="11"/>
          </p:nvPr>
        </p:nvSpPr>
        <p:spPr/>
        <p:txBody>
          <a:bodyPr/>
          <a:lstStyle/>
          <a:p>
            <a:pPr rtl="0"/>
            <a:r>
              <a:rPr lang="nb-no"/>
              <a:t>Legge til en bunntekst</a:t>
            </a:r>
          </a:p>
        </p:txBody>
      </p:sp>
      <p:sp>
        <p:nvSpPr>
          <p:cNvPr id="6" name="Slide Number Placeholder 5"/>
          <p:cNvSpPr>
            <a:spLocks noGrp="1"/>
          </p:cNvSpPr>
          <p:nvPr>
            <p:ph type="sldNum" sz="quarter" idx="12"/>
          </p:nvPr>
        </p:nvSpPr>
        <p:spPr/>
        <p:txBody>
          <a:bodyPr/>
          <a:lstStyle/>
          <a:p>
            <a:pPr rtl="0"/>
            <a:fld id="{484FD59D-33F1-4A76-843D-E67207CAFE54}" type="slidenum">
              <a:rPr lang="en-US" smtClean="0"/>
              <a:t>‹#›</a:t>
            </a:fld>
            <a:endParaRPr lang="en-US"/>
          </a:p>
        </p:txBody>
      </p:sp>
    </p:spTree>
    <p:extLst>
      <p:ext uri="{BB962C8B-B14F-4D97-AF65-F5344CB8AC3E}">
        <p14:creationId xmlns:p14="http://schemas.microsoft.com/office/powerpoint/2010/main" val="123588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en-US"/>
              <a:t>24.05.2017</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nb-no"/>
              <a:t>Legge til en bunntekst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484FD59D-33F1-4A76-843D-E67207CAFE54}" type="slidenum">
              <a:rPr lang="en-US" smtClean="0"/>
              <a:pPr/>
              <a:t>‹#›</a:t>
            </a:fld>
            <a:endParaRPr lang="en-US"/>
          </a:p>
        </p:txBody>
      </p:sp>
      <p:grpSp>
        <p:nvGrpSpPr>
          <p:cNvPr id="7" name="Gruppe 6" descr="Én blomst på høyre side av lysbildet">
            <a:extLst>
              <a:ext uri="{FF2B5EF4-FFF2-40B4-BE49-F238E27FC236}">
                <a16:creationId xmlns:a16="http://schemas.microsoft.com/office/drawing/2014/main" id="{22EE6D37-6AD2-63F6-4247-0CAE1C0E1528}"/>
              </a:ext>
            </a:extLst>
          </p:cNvPr>
          <p:cNvGrpSpPr/>
          <p:nvPr userDrawn="1"/>
        </p:nvGrpSpPr>
        <p:grpSpPr bwMode="gray">
          <a:xfrm>
            <a:off x="11123612" y="4051301"/>
            <a:ext cx="965215" cy="2807461"/>
            <a:chOff x="11123612" y="4051301"/>
            <a:chExt cx="965215" cy="2807461"/>
          </a:xfrm>
        </p:grpSpPr>
        <p:sp>
          <p:nvSpPr>
            <p:cNvPr id="8" name="Frihåndsform 44">
              <a:extLst>
                <a:ext uri="{FF2B5EF4-FFF2-40B4-BE49-F238E27FC236}">
                  <a16:creationId xmlns:a16="http://schemas.microsoft.com/office/drawing/2014/main" id="{0D464126-D569-408E-AAC8-5327E53DA2B3}"/>
                </a:ext>
              </a:extLst>
            </p:cNvPr>
            <p:cNvSpPr>
              <a:spLocks/>
            </p:cNvSpPr>
            <p:nvPr userDrawn="1"/>
          </p:nvSpPr>
          <p:spPr bwMode="gray">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9" name="Linje 45">
              <a:extLst>
                <a:ext uri="{FF2B5EF4-FFF2-40B4-BE49-F238E27FC236}">
                  <a16:creationId xmlns:a16="http://schemas.microsoft.com/office/drawing/2014/main" id="{15252D08-F744-B2E2-CB6D-60736C98E1B4}"/>
                </a:ext>
              </a:extLst>
            </p:cNvPr>
            <p:cNvSpPr>
              <a:spLocks noChangeShapeType="1"/>
            </p:cNvSpPr>
            <p:nvPr userDrawn="1"/>
          </p:nvSpPr>
          <p:spPr bwMode="gray">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0" name="Frihåndsform 46">
              <a:extLst>
                <a:ext uri="{FF2B5EF4-FFF2-40B4-BE49-F238E27FC236}">
                  <a16:creationId xmlns:a16="http://schemas.microsoft.com/office/drawing/2014/main" id="{1115E5BD-B8BC-FA57-62FF-AFA756289554}"/>
                </a:ext>
              </a:extLst>
            </p:cNvPr>
            <p:cNvSpPr>
              <a:spLocks/>
            </p:cNvSpPr>
            <p:nvPr userDrawn="1"/>
          </p:nvSpPr>
          <p:spPr bwMode="gray">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1" name="Frihåndsform 47">
              <a:extLst>
                <a:ext uri="{FF2B5EF4-FFF2-40B4-BE49-F238E27FC236}">
                  <a16:creationId xmlns:a16="http://schemas.microsoft.com/office/drawing/2014/main" id="{9398C68F-4DD8-9A93-089D-082B3210D93F}"/>
                </a:ext>
              </a:extLst>
            </p:cNvPr>
            <p:cNvSpPr>
              <a:spLocks/>
            </p:cNvSpPr>
            <p:nvPr userDrawn="1"/>
          </p:nvSpPr>
          <p:spPr bwMode="gray">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2" name="Frihåndsform 48">
              <a:extLst>
                <a:ext uri="{FF2B5EF4-FFF2-40B4-BE49-F238E27FC236}">
                  <a16:creationId xmlns:a16="http://schemas.microsoft.com/office/drawing/2014/main" id="{7EE6D91E-9383-0334-60A2-C0DCE48AB8B2}"/>
                </a:ext>
              </a:extLst>
            </p:cNvPr>
            <p:cNvSpPr>
              <a:spLocks/>
            </p:cNvSpPr>
            <p:nvPr userDrawn="1"/>
          </p:nvSpPr>
          <p:spPr bwMode="gray">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3" name="Frihåndsform 49">
              <a:extLst>
                <a:ext uri="{FF2B5EF4-FFF2-40B4-BE49-F238E27FC236}">
                  <a16:creationId xmlns:a16="http://schemas.microsoft.com/office/drawing/2014/main" id="{5F8EBEF8-1171-78F7-23D4-846195743D92}"/>
                </a:ext>
              </a:extLst>
            </p:cNvPr>
            <p:cNvSpPr>
              <a:spLocks/>
            </p:cNvSpPr>
            <p:nvPr userDrawn="1"/>
          </p:nvSpPr>
          <p:spPr bwMode="gray">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4" name="Frihåndsform 10">
              <a:extLst>
                <a:ext uri="{FF2B5EF4-FFF2-40B4-BE49-F238E27FC236}">
                  <a16:creationId xmlns:a16="http://schemas.microsoft.com/office/drawing/2014/main" id="{151EC410-8482-BECB-8EA2-70EF19CD2099}"/>
                </a:ext>
              </a:extLst>
            </p:cNvPr>
            <p:cNvSpPr>
              <a:spLocks/>
            </p:cNvSpPr>
            <p:nvPr userDrawn="1"/>
          </p:nvSpPr>
          <p:spPr bwMode="gray">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5" name="Frihåndsform 16">
              <a:extLst>
                <a:ext uri="{FF2B5EF4-FFF2-40B4-BE49-F238E27FC236}">
                  <a16:creationId xmlns:a16="http://schemas.microsoft.com/office/drawing/2014/main" id="{572A7BBF-6E87-C13E-0FF6-3AE4ECBD2DB6}"/>
                </a:ext>
              </a:extLst>
            </p:cNvPr>
            <p:cNvSpPr>
              <a:spLocks/>
            </p:cNvSpPr>
            <p:nvPr userDrawn="1"/>
          </p:nvSpPr>
          <p:spPr bwMode="gray">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16" name="Frihåndsform 18">
              <a:extLst>
                <a:ext uri="{FF2B5EF4-FFF2-40B4-BE49-F238E27FC236}">
                  <a16:creationId xmlns:a16="http://schemas.microsoft.com/office/drawing/2014/main" id="{F9214DD1-A75C-FF83-F789-B14CF8B32A54}"/>
                </a:ext>
              </a:extLst>
            </p:cNvPr>
            <p:cNvSpPr>
              <a:spLocks/>
            </p:cNvSpPr>
            <p:nvPr userDrawn="1"/>
          </p:nvSpPr>
          <p:spPr bwMode="gray">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grpSp>
        <p:nvGrpSpPr>
          <p:cNvPr id="17" name="Gruppe 16" descr="Gruppe med blomster på venstre side av lysbildet">
            <a:extLst>
              <a:ext uri="{FF2B5EF4-FFF2-40B4-BE49-F238E27FC236}">
                <a16:creationId xmlns:a16="http://schemas.microsoft.com/office/drawing/2014/main" id="{06D9879C-2EE4-9A13-1BEC-D01E6F549EF5}"/>
              </a:ext>
            </a:extLst>
          </p:cNvPr>
          <p:cNvGrpSpPr/>
          <p:nvPr userDrawn="1"/>
        </p:nvGrpSpPr>
        <p:grpSpPr bwMode="gray">
          <a:xfrm>
            <a:off x="44450" y="1370013"/>
            <a:ext cx="1198563" cy="5487987"/>
            <a:chOff x="44450" y="1370013"/>
            <a:chExt cx="1198563" cy="5487987"/>
          </a:xfrm>
        </p:grpSpPr>
        <p:sp>
          <p:nvSpPr>
            <p:cNvPr id="18" name="Frihåndsform 5">
              <a:extLst>
                <a:ext uri="{FF2B5EF4-FFF2-40B4-BE49-F238E27FC236}">
                  <a16:creationId xmlns:a16="http://schemas.microsoft.com/office/drawing/2014/main" id="{0BDA48F1-BD42-6EE6-FE39-E8E8BD1C062C}"/>
                </a:ext>
              </a:extLst>
            </p:cNvPr>
            <p:cNvSpPr>
              <a:spLocks/>
            </p:cNvSpPr>
            <p:nvPr userDrawn="1"/>
          </p:nvSpPr>
          <p:spPr bwMode="gray">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19" name="Linje 6">
              <a:extLst>
                <a:ext uri="{FF2B5EF4-FFF2-40B4-BE49-F238E27FC236}">
                  <a16:creationId xmlns:a16="http://schemas.microsoft.com/office/drawing/2014/main" id="{851FEE62-2B83-A25C-B6D5-C63346C4269B}"/>
                </a:ext>
              </a:extLst>
            </p:cNvPr>
            <p:cNvSpPr>
              <a:spLocks noChangeShapeType="1"/>
            </p:cNvSpPr>
            <p:nvPr userDrawn="1"/>
          </p:nvSpPr>
          <p:spPr bwMode="gray">
            <a:xfrm>
              <a:off x="277813" y="6858000"/>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0" name="Frihåndsform 7">
              <a:extLst>
                <a:ext uri="{FF2B5EF4-FFF2-40B4-BE49-F238E27FC236}">
                  <a16:creationId xmlns:a16="http://schemas.microsoft.com/office/drawing/2014/main" id="{EA9A305A-F47C-69D5-1600-9007CA419978}"/>
                </a:ext>
              </a:extLst>
            </p:cNvPr>
            <p:cNvSpPr>
              <a:spLocks/>
            </p:cNvSpPr>
            <p:nvPr userDrawn="1"/>
          </p:nvSpPr>
          <p:spPr bwMode="gray">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1" name="Frihåndsform 8">
              <a:extLst>
                <a:ext uri="{FF2B5EF4-FFF2-40B4-BE49-F238E27FC236}">
                  <a16:creationId xmlns:a16="http://schemas.microsoft.com/office/drawing/2014/main" id="{32E38468-816D-D3F1-9C23-1044FC5CF7E1}"/>
                </a:ext>
              </a:extLst>
            </p:cNvPr>
            <p:cNvSpPr>
              <a:spLocks/>
            </p:cNvSpPr>
            <p:nvPr userDrawn="1"/>
          </p:nvSpPr>
          <p:spPr bwMode="gray">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2" name="Frihåndsform 12">
              <a:extLst>
                <a:ext uri="{FF2B5EF4-FFF2-40B4-BE49-F238E27FC236}">
                  <a16:creationId xmlns:a16="http://schemas.microsoft.com/office/drawing/2014/main" id="{5EE425E7-2624-E1DC-DBF9-279458FA4BE9}"/>
                </a:ext>
              </a:extLst>
            </p:cNvPr>
            <p:cNvSpPr>
              <a:spLocks/>
            </p:cNvSpPr>
            <p:nvPr userDrawn="1"/>
          </p:nvSpPr>
          <p:spPr bwMode="gray">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3" name="Frihåndsform 13">
              <a:extLst>
                <a:ext uri="{FF2B5EF4-FFF2-40B4-BE49-F238E27FC236}">
                  <a16:creationId xmlns:a16="http://schemas.microsoft.com/office/drawing/2014/main" id="{BE8D7654-6EA8-9DB6-96F5-03A6C5190944}"/>
                </a:ext>
              </a:extLst>
            </p:cNvPr>
            <p:cNvSpPr>
              <a:spLocks/>
            </p:cNvSpPr>
            <p:nvPr userDrawn="1"/>
          </p:nvSpPr>
          <p:spPr bwMode="gray">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4" name="Frihåndsform 14">
              <a:extLst>
                <a:ext uri="{FF2B5EF4-FFF2-40B4-BE49-F238E27FC236}">
                  <a16:creationId xmlns:a16="http://schemas.microsoft.com/office/drawing/2014/main" id="{D73F3731-087B-C5CB-0AEB-0FB12248B825}"/>
                </a:ext>
              </a:extLst>
            </p:cNvPr>
            <p:cNvSpPr>
              <a:spLocks/>
            </p:cNvSpPr>
            <p:nvPr userDrawn="1"/>
          </p:nvSpPr>
          <p:spPr bwMode="gray">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5" name="Frihåndsform 15">
              <a:extLst>
                <a:ext uri="{FF2B5EF4-FFF2-40B4-BE49-F238E27FC236}">
                  <a16:creationId xmlns:a16="http://schemas.microsoft.com/office/drawing/2014/main" id="{F742ED0A-B18E-29F6-467A-F177EB0596CB}"/>
                </a:ext>
              </a:extLst>
            </p:cNvPr>
            <p:cNvSpPr>
              <a:spLocks/>
            </p:cNvSpPr>
            <p:nvPr userDrawn="1"/>
          </p:nvSpPr>
          <p:spPr bwMode="gray">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6" name="Linje 14">
              <a:extLst>
                <a:ext uri="{FF2B5EF4-FFF2-40B4-BE49-F238E27FC236}">
                  <a16:creationId xmlns:a16="http://schemas.microsoft.com/office/drawing/2014/main" id="{A81EBD6E-0437-0D9D-B9EC-1CC9A217A9E9}"/>
                </a:ext>
              </a:extLst>
            </p:cNvPr>
            <p:cNvSpPr>
              <a:spLocks noChangeShapeType="1"/>
            </p:cNvSpPr>
            <p:nvPr userDrawn="1"/>
          </p:nvSpPr>
          <p:spPr bwMode="gray">
            <a:xfrm>
              <a:off x="273050"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27" name="Frihåndsform 17">
              <a:extLst>
                <a:ext uri="{FF2B5EF4-FFF2-40B4-BE49-F238E27FC236}">
                  <a16:creationId xmlns:a16="http://schemas.microsoft.com/office/drawing/2014/main" id="{1183E7D5-A850-EC92-1253-A39C2C1ADAD6}"/>
                </a:ext>
              </a:extLst>
            </p:cNvPr>
            <p:cNvSpPr>
              <a:spLocks/>
            </p:cNvSpPr>
            <p:nvPr userDrawn="1"/>
          </p:nvSpPr>
          <p:spPr bwMode="gray">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8" name="Frihåndsform 18">
              <a:extLst>
                <a:ext uri="{FF2B5EF4-FFF2-40B4-BE49-F238E27FC236}">
                  <a16:creationId xmlns:a16="http://schemas.microsoft.com/office/drawing/2014/main" id="{39DDCD77-FDBE-656B-E130-934D588469C4}"/>
                </a:ext>
              </a:extLst>
            </p:cNvPr>
            <p:cNvSpPr>
              <a:spLocks/>
            </p:cNvSpPr>
            <p:nvPr userDrawn="1"/>
          </p:nvSpPr>
          <p:spPr bwMode="gray">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29" name="Frihåndsform 19">
              <a:extLst>
                <a:ext uri="{FF2B5EF4-FFF2-40B4-BE49-F238E27FC236}">
                  <a16:creationId xmlns:a16="http://schemas.microsoft.com/office/drawing/2014/main" id="{1F32C666-9991-1570-E4C9-6FC2A85130B9}"/>
                </a:ext>
              </a:extLst>
            </p:cNvPr>
            <p:cNvSpPr>
              <a:spLocks/>
            </p:cNvSpPr>
            <p:nvPr userDrawn="1"/>
          </p:nvSpPr>
          <p:spPr bwMode="gray">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0" name="Frihåndsform 20">
              <a:extLst>
                <a:ext uri="{FF2B5EF4-FFF2-40B4-BE49-F238E27FC236}">
                  <a16:creationId xmlns:a16="http://schemas.microsoft.com/office/drawing/2014/main" id="{6A0BC6EC-E7FB-8ED2-4F76-25BF263686B8}"/>
                </a:ext>
              </a:extLst>
            </p:cNvPr>
            <p:cNvSpPr>
              <a:spLocks/>
            </p:cNvSpPr>
            <p:nvPr userDrawn="1"/>
          </p:nvSpPr>
          <p:spPr bwMode="gray">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1" name="Frihåndsform 21">
              <a:extLst>
                <a:ext uri="{FF2B5EF4-FFF2-40B4-BE49-F238E27FC236}">
                  <a16:creationId xmlns:a16="http://schemas.microsoft.com/office/drawing/2014/main" id="{38FBFAE7-78F3-11BA-348A-901EBD205294}"/>
                </a:ext>
              </a:extLst>
            </p:cNvPr>
            <p:cNvSpPr>
              <a:spLocks/>
            </p:cNvSpPr>
            <p:nvPr userDrawn="1"/>
          </p:nvSpPr>
          <p:spPr bwMode="gray">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2" name="Frihåndsform 22">
              <a:extLst>
                <a:ext uri="{FF2B5EF4-FFF2-40B4-BE49-F238E27FC236}">
                  <a16:creationId xmlns:a16="http://schemas.microsoft.com/office/drawing/2014/main" id="{3EE2995C-6DB1-E9D1-236E-6ED43382636A}"/>
                </a:ext>
              </a:extLst>
            </p:cNvPr>
            <p:cNvSpPr>
              <a:spLocks/>
            </p:cNvSpPr>
            <p:nvPr userDrawn="1"/>
          </p:nvSpPr>
          <p:spPr bwMode="gray">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3" name="Frihåndsform 23">
              <a:extLst>
                <a:ext uri="{FF2B5EF4-FFF2-40B4-BE49-F238E27FC236}">
                  <a16:creationId xmlns:a16="http://schemas.microsoft.com/office/drawing/2014/main" id="{20262EEB-8087-DD75-1762-FACD37EFAED9}"/>
                </a:ext>
              </a:extLst>
            </p:cNvPr>
            <p:cNvSpPr>
              <a:spLocks/>
            </p:cNvSpPr>
            <p:nvPr userDrawn="1"/>
          </p:nvSpPr>
          <p:spPr bwMode="gray">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4" name="Frihåndsform 24">
              <a:extLst>
                <a:ext uri="{FF2B5EF4-FFF2-40B4-BE49-F238E27FC236}">
                  <a16:creationId xmlns:a16="http://schemas.microsoft.com/office/drawing/2014/main" id="{CB065E4D-8B99-6134-6E30-A61D569DC81A}"/>
                </a:ext>
              </a:extLst>
            </p:cNvPr>
            <p:cNvSpPr>
              <a:spLocks/>
            </p:cNvSpPr>
            <p:nvPr userDrawn="1"/>
          </p:nvSpPr>
          <p:spPr bwMode="gray">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35" name="Linje 27">
              <a:extLst>
                <a:ext uri="{FF2B5EF4-FFF2-40B4-BE49-F238E27FC236}">
                  <a16:creationId xmlns:a16="http://schemas.microsoft.com/office/drawing/2014/main" id="{7EA04C0C-7011-CB06-3C2A-BADB5F773428}"/>
                </a:ext>
              </a:extLst>
            </p:cNvPr>
            <p:cNvSpPr>
              <a:spLocks noChangeShapeType="1"/>
            </p:cNvSpPr>
            <p:nvPr userDrawn="1"/>
          </p:nvSpPr>
          <p:spPr bwMode="gray">
            <a:xfrm>
              <a:off x="608013"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36" name="Frihåndsform 26">
              <a:extLst>
                <a:ext uri="{FF2B5EF4-FFF2-40B4-BE49-F238E27FC236}">
                  <a16:creationId xmlns:a16="http://schemas.microsoft.com/office/drawing/2014/main" id="{BACB7557-FB64-8002-34CB-896BE06FF413}"/>
                </a:ext>
              </a:extLst>
            </p:cNvPr>
            <p:cNvSpPr>
              <a:spLocks/>
            </p:cNvSpPr>
            <p:nvPr userDrawn="1"/>
          </p:nvSpPr>
          <p:spPr bwMode="gray">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nvGrpSpPr>
            <p:cNvPr id="37" name="Gruppe 36">
              <a:extLst>
                <a:ext uri="{FF2B5EF4-FFF2-40B4-BE49-F238E27FC236}">
                  <a16:creationId xmlns:a16="http://schemas.microsoft.com/office/drawing/2014/main" id="{8846CD36-0732-B549-70AF-DBD21C1D63AE}"/>
                </a:ext>
              </a:extLst>
            </p:cNvPr>
            <p:cNvGrpSpPr/>
            <p:nvPr userDrawn="1"/>
          </p:nvGrpSpPr>
          <p:grpSpPr bwMode="gray">
            <a:xfrm rot="21049918">
              <a:off x="516851" y="3319634"/>
              <a:ext cx="682233" cy="504823"/>
              <a:chOff x="452438" y="3540125"/>
              <a:chExt cx="750888" cy="555625"/>
            </a:xfrm>
          </p:grpSpPr>
          <p:sp>
            <p:nvSpPr>
              <p:cNvPr id="60" name="Frihåndsform 28">
                <a:extLst>
                  <a:ext uri="{FF2B5EF4-FFF2-40B4-BE49-F238E27FC236}">
                    <a16:creationId xmlns:a16="http://schemas.microsoft.com/office/drawing/2014/main" id="{11DCF13E-0C6F-1BCC-10BD-EC33A2580137}"/>
                  </a:ext>
                </a:extLst>
              </p:cNvPr>
              <p:cNvSpPr>
                <a:spLocks/>
              </p:cNvSpPr>
              <p:nvPr userDrawn="1"/>
            </p:nvSpPr>
            <p:spPr bwMode="gray">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61" name="Frihåndsform 29">
                <a:extLst>
                  <a:ext uri="{FF2B5EF4-FFF2-40B4-BE49-F238E27FC236}">
                    <a16:creationId xmlns:a16="http://schemas.microsoft.com/office/drawing/2014/main" id="{8B59D2A3-FB34-526D-2BBA-50D285945620}"/>
                  </a:ext>
                </a:extLst>
              </p:cNvPr>
              <p:cNvSpPr>
                <a:spLocks/>
              </p:cNvSpPr>
              <p:nvPr userDrawn="1"/>
            </p:nvSpPr>
            <p:spPr bwMode="gray">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sp>
          <p:nvSpPr>
            <p:cNvPr id="38" name="Ellipse 37">
              <a:extLst>
                <a:ext uri="{FF2B5EF4-FFF2-40B4-BE49-F238E27FC236}">
                  <a16:creationId xmlns:a16="http://schemas.microsoft.com/office/drawing/2014/main" id="{02AB73C0-7068-3E59-77AA-CB5C440C9AB3}"/>
                </a:ext>
              </a:extLst>
            </p:cNvPr>
            <p:cNvSpPr>
              <a:spLocks noChangeArrowheads="1"/>
            </p:cNvSpPr>
            <p:nvPr userDrawn="1"/>
          </p:nvSpPr>
          <p:spPr bwMode="gray">
            <a:xfrm flipH="1">
              <a:off x="822178" y="5832156"/>
              <a:ext cx="82550" cy="69850"/>
            </a:xfrm>
            <a:prstGeom prst="ellipse">
              <a:avLst/>
            </a:pr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39" name="Frihåndsform 31">
              <a:extLst>
                <a:ext uri="{FF2B5EF4-FFF2-40B4-BE49-F238E27FC236}">
                  <a16:creationId xmlns:a16="http://schemas.microsoft.com/office/drawing/2014/main" id="{79F7E065-6E2E-CF12-675D-2857DBD4F831}"/>
                </a:ext>
              </a:extLst>
            </p:cNvPr>
            <p:cNvSpPr>
              <a:spLocks/>
            </p:cNvSpPr>
            <p:nvPr userDrawn="1"/>
          </p:nvSpPr>
          <p:spPr bwMode="gray">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0" name="Frihåndsform 32">
              <a:extLst>
                <a:ext uri="{FF2B5EF4-FFF2-40B4-BE49-F238E27FC236}">
                  <a16:creationId xmlns:a16="http://schemas.microsoft.com/office/drawing/2014/main" id="{59C118AC-22C5-4C0E-8A11-FF7352DCFFFA}"/>
                </a:ext>
              </a:extLst>
            </p:cNvPr>
            <p:cNvSpPr>
              <a:spLocks/>
            </p:cNvSpPr>
            <p:nvPr userDrawn="1"/>
          </p:nvSpPr>
          <p:spPr bwMode="gray">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1" name="Frihåndsform 33">
              <a:extLst>
                <a:ext uri="{FF2B5EF4-FFF2-40B4-BE49-F238E27FC236}">
                  <a16:creationId xmlns:a16="http://schemas.microsoft.com/office/drawing/2014/main" id="{E2A38111-7370-872C-C52C-023D3F70AC10}"/>
                </a:ext>
              </a:extLst>
            </p:cNvPr>
            <p:cNvSpPr>
              <a:spLocks/>
            </p:cNvSpPr>
            <p:nvPr userDrawn="1"/>
          </p:nvSpPr>
          <p:spPr bwMode="gray">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2" name="Frihåndsform 38">
              <a:extLst>
                <a:ext uri="{FF2B5EF4-FFF2-40B4-BE49-F238E27FC236}">
                  <a16:creationId xmlns:a16="http://schemas.microsoft.com/office/drawing/2014/main" id="{2A1FF926-BE4E-8EA2-8B0C-D07A920B4BC8}"/>
                </a:ext>
              </a:extLst>
            </p:cNvPr>
            <p:cNvSpPr>
              <a:spLocks/>
            </p:cNvSpPr>
            <p:nvPr userDrawn="1"/>
          </p:nvSpPr>
          <p:spPr bwMode="gray">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3" name="Frihåndsform 39">
              <a:extLst>
                <a:ext uri="{FF2B5EF4-FFF2-40B4-BE49-F238E27FC236}">
                  <a16:creationId xmlns:a16="http://schemas.microsoft.com/office/drawing/2014/main" id="{627ACF14-BA5D-BF61-6473-FA0EAC875932}"/>
                </a:ext>
              </a:extLst>
            </p:cNvPr>
            <p:cNvSpPr>
              <a:spLocks/>
            </p:cNvSpPr>
            <p:nvPr userDrawn="1"/>
          </p:nvSpPr>
          <p:spPr bwMode="gray">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4" name="Frihåndsform 40">
              <a:extLst>
                <a:ext uri="{FF2B5EF4-FFF2-40B4-BE49-F238E27FC236}">
                  <a16:creationId xmlns:a16="http://schemas.microsoft.com/office/drawing/2014/main" id="{2C7975A8-F96A-2BFA-BA74-8D06628A2B0E}"/>
                </a:ext>
              </a:extLst>
            </p:cNvPr>
            <p:cNvSpPr>
              <a:spLocks/>
            </p:cNvSpPr>
            <p:nvPr userDrawn="1"/>
          </p:nvSpPr>
          <p:spPr bwMode="gray">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5" name="Ellipse 33">
              <a:extLst>
                <a:ext uri="{FF2B5EF4-FFF2-40B4-BE49-F238E27FC236}">
                  <a16:creationId xmlns:a16="http://schemas.microsoft.com/office/drawing/2014/main" id="{E726B995-783D-CB73-00D6-0F0C09CD3C9F}"/>
                </a:ext>
              </a:extLst>
            </p:cNvPr>
            <p:cNvSpPr>
              <a:spLocks noChangeArrowheads="1"/>
            </p:cNvSpPr>
            <p:nvPr userDrawn="1"/>
          </p:nvSpPr>
          <p:spPr bwMode="gray">
            <a:xfrm flipH="1">
              <a:off x="546100" y="1807440"/>
              <a:ext cx="82550" cy="69850"/>
            </a:xfrm>
            <a:prstGeom prst="ellipse">
              <a:avLst/>
            </a:pr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46" name="Frihåndsform 18">
              <a:extLst>
                <a:ext uri="{FF2B5EF4-FFF2-40B4-BE49-F238E27FC236}">
                  <a16:creationId xmlns:a16="http://schemas.microsoft.com/office/drawing/2014/main" id="{871E882C-A715-1392-2EA0-751CF48D86B1}"/>
                </a:ext>
              </a:extLst>
            </p:cNvPr>
            <p:cNvSpPr>
              <a:spLocks/>
            </p:cNvSpPr>
            <p:nvPr userDrawn="1"/>
          </p:nvSpPr>
          <p:spPr bwMode="gray">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grpSp>
          <p:nvGrpSpPr>
            <p:cNvPr id="47" name="Gruppe 46">
              <a:extLst>
                <a:ext uri="{FF2B5EF4-FFF2-40B4-BE49-F238E27FC236}">
                  <a16:creationId xmlns:a16="http://schemas.microsoft.com/office/drawing/2014/main" id="{92521922-A612-0238-EA66-EA5E8E94A288}"/>
                </a:ext>
              </a:extLst>
            </p:cNvPr>
            <p:cNvGrpSpPr/>
            <p:nvPr userDrawn="1"/>
          </p:nvGrpSpPr>
          <p:grpSpPr bwMode="gray">
            <a:xfrm>
              <a:off x="603252" y="4833897"/>
              <a:ext cx="607348" cy="609642"/>
              <a:chOff x="2051052" y="5522596"/>
              <a:chExt cx="892175" cy="895542"/>
            </a:xfrm>
          </p:grpSpPr>
          <p:sp>
            <p:nvSpPr>
              <p:cNvPr id="54" name="Frihåndsform 5">
                <a:extLst>
                  <a:ext uri="{FF2B5EF4-FFF2-40B4-BE49-F238E27FC236}">
                    <a16:creationId xmlns:a16="http://schemas.microsoft.com/office/drawing/2014/main" id="{DF50E5F3-CE9F-8DA5-0A79-57CE7816E6FE}"/>
                  </a:ext>
                </a:extLst>
              </p:cNvPr>
              <p:cNvSpPr>
                <a:spLocks/>
              </p:cNvSpPr>
              <p:nvPr userDrawn="1"/>
            </p:nvSpPr>
            <p:spPr bwMode="gray">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5" name="Linje 6">
                <a:extLst>
                  <a:ext uri="{FF2B5EF4-FFF2-40B4-BE49-F238E27FC236}">
                    <a16:creationId xmlns:a16="http://schemas.microsoft.com/office/drawing/2014/main" id="{D6048255-7048-ABF6-75D1-902DE116E1AF}"/>
                  </a:ext>
                </a:extLst>
              </p:cNvPr>
              <p:cNvSpPr>
                <a:spLocks noChangeShapeType="1"/>
              </p:cNvSpPr>
              <p:nvPr userDrawn="1"/>
            </p:nvSpPr>
            <p:spPr bwMode="gray">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6" name="Frihåndsform 32">
                <a:extLst>
                  <a:ext uri="{FF2B5EF4-FFF2-40B4-BE49-F238E27FC236}">
                    <a16:creationId xmlns:a16="http://schemas.microsoft.com/office/drawing/2014/main" id="{E919DE50-0D89-DDDC-E4EC-C21DDC28BBB5}"/>
                  </a:ext>
                </a:extLst>
              </p:cNvPr>
              <p:cNvSpPr>
                <a:spLocks/>
              </p:cNvSpPr>
              <p:nvPr userDrawn="1"/>
            </p:nvSpPr>
            <p:spPr bwMode="gray">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7" name="Frihåndsform 33">
                <a:extLst>
                  <a:ext uri="{FF2B5EF4-FFF2-40B4-BE49-F238E27FC236}">
                    <a16:creationId xmlns:a16="http://schemas.microsoft.com/office/drawing/2014/main" id="{BF02DF32-94D1-8C70-DC3E-1A504F44CD56}"/>
                  </a:ext>
                </a:extLst>
              </p:cNvPr>
              <p:cNvSpPr>
                <a:spLocks/>
              </p:cNvSpPr>
              <p:nvPr userDrawn="1"/>
            </p:nvSpPr>
            <p:spPr bwMode="gray">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n-US"/>
              </a:p>
            </p:txBody>
          </p:sp>
          <p:sp>
            <p:nvSpPr>
              <p:cNvPr id="58" name="Frihåndsform 32">
                <a:extLst>
                  <a:ext uri="{FF2B5EF4-FFF2-40B4-BE49-F238E27FC236}">
                    <a16:creationId xmlns:a16="http://schemas.microsoft.com/office/drawing/2014/main" id="{85071303-2399-0F9B-258A-22B4960055DE}"/>
                  </a:ext>
                </a:extLst>
              </p:cNvPr>
              <p:cNvSpPr>
                <a:spLocks/>
              </p:cNvSpPr>
              <p:nvPr userDrawn="1"/>
            </p:nvSpPr>
            <p:spPr bwMode="gray">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9" name="Ellipse 58">
                <a:extLst>
                  <a:ext uri="{FF2B5EF4-FFF2-40B4-BE49-F238E27FC236}">
                    <a16:creationId xmlns:a16="http://schemas.microsoft.com/office/drawing/2014/main" id="{3B390ADE-B000-61EA-5920-FFB797A829BF}"/>
                  </a:ext>
                </a:extLst>
              </p:cNvPr>
              <p:cNvSpPr/>
              <p:nvPr userDrawn="1"/>
            </p:nvSpPr>
            <p:spPr bwMode="gray">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grpSp>
          <p:nvGrpSpPr>
            <p:cNvPr id="48" name="Gruppe 47">
              <a:extLst>
                <a:ext uri="{FF2B5EF4-FFF2-40B4-BE49-F238E27FC236}">
                  <a16:creationId xmlns:a16="http://schemas.microsoft.com/office/drawing/2014/main" id="{7BBEFD04-1613-99F2-4BFC-8453AFA47028}"/>
                </a:ext>
              </a:extLst>
            </p:cNvPr>
            <p:cNvGrpSpPr/>
            <p:nvPr userDrawn="1"/>
          </p:nvGrpSpPr>
          <p:grpSpPr bwMode="gray">
            <a:xfrm rot="19876682">
              <a:off x="80098" y="1916305"/>
              <a:ext cx="878030" cy="874332"/>
              <a:chOff x="4277517" y="3752400"/>
              <a:chExt cx="1154448" cy="1149586"/>
            </a:xfrm>
          </p:grpSpPr>
          <p:sp>
            <p:nvSpPr>
              <p:cNvPr id="49" name="Frihåndsform 56">
                <a:extLst>
                  <a:ext uri="{FF2B5EF4-FFF2-40B4-BE49-F238E27FC236}">
                    <a16:creationId xmlns:a16="http://schemas.microsoft.com/office/drawing/2014/main" id="{A1DB0480-6BA9-70CD-5238-5E5141EBCFDD}"/>
                  </a:ext>
                </a:extLst>
              </p:cNvPr>
              <p:cNvSpPr>
                <a:spLocks/>
              </p:cNvSpPr>
              <p:nvPr userDrawn="1"/>
            </p:nvSpPr>
            <p:spPr bwMode="gray">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0" name="Frihåndsform 35">
                <a:extLst>
                  <a:ext uri="{FF2B5EF4-FFF2-40B4-BE49-F238E27FC236}">
                    <a16:creationId xmlns:a16="http://schemas.microsoft.com/office/drawing/2014/main" id="{F611E3FA-1E80-4D9A-FE86-95C84AD59D6F}"/>
                  </a:ext>
                </a:extLst>
              </p:cNvPr>
              <p:cNvSpPr>
                <a:spLocks/>
              </p:cNvSpPr>
              <p:nvPr userDrawn="1"/>
            </p:nvSpPr>
            <p:spPr bwMode="gray">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1" name="Frihåndsform 41">
                <a:extLst>
                  <a:ext uri="{FF2B5EF4-FFF2-40B4-BE49-F238E27FC236}">
                    <a16:creationId xmlns:a16="http://schemas.microsoft.com/office/drawing/2014/main" id="{C168C548-2976-5A73-AA71-6ABBCE9F67EB}"/>
                  </a:ext>
                </a:extLst>
              </p:cNvPr>
              <p:cNvSpPr>
                <a:spLocks/>
              </p:cNvSpPr>
              <p:nvPr userDrawn="1"/>
            </p:nvSpPr>
            <p:spPr bwMode="gray">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2" name="Frihåndsform 41">
                <a:extLst>
                  <a:ext uri="{FF2B5EF4-FFF2-40B4-BE49-F238E27FC236}">
                    <a16:creationId xmlns:a16="http://schemas.microsoft.com/office/drawing/2014/main" id="{5728B1E8-D181-CD5E-AD43-54BF4B9B87C2}"/>
                  </a:ext>
                </a:extLst>
              </p:cNvPr>
              <p:cNvSpPr>
                <a:spLocks/>
              </p:cNvSpPr>
              <p:nvPr userDrawn="1"/>
            </p:nvSpPr>
            <p:spPr bwMode="gray">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en-US"/>
              </a:p>
            </p:txBody>
          </p:sp>
          <p:sp>
            <p:nvSpPr>
              <p:cNvPr id="53" name="Frihåndsform 42">
                <a:extLst>
                  <a:ext uri="{FF2B5EF4-FFF2-40B4-BE49-F238E27FC236}">
                    <a16:creationId xmlns:a16="http://schemas.microsoft.com/office/drawing/2014/main" id="{EA70A548-880C-CB8A-E2B6-B4387BBCA012}"/>
                  </a:ext>
                </a:extLst>
              </p:cNvPr>
              <p:cNvSpPr>
                <a:spLocks/>
              </p:cNvSpPr>
              <p:nvPr userDrawn="1"/>
            </p:nvSpPr>
            <p:spPr bwMode="gray">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rtlCol="0" anchor="t" anchorCtr="0" compatLnSpc="1">
                <a:prstTxWarp prst="textNoShape">
                  <a:avLst/>
                </a:prstTxWarp>
              </a:bodyPr>
              <a:lstStyle/>
              <a:p>
                <a:pPr lvl="0" rtl="0"/>
                <a:endParaRPr lang="en-US"/>
              </a:p>
            </p:txBody>
          </p:sp>
        </p:grpSp>
      </p:grpSp>
    </p:spTree>
    <p:extLst>
      <p:ext uri="{BB962C8B-B14F-4D97-AF65-F5344CB8AC3E}">
        <p14:creationId xmlns:p14="http://schemas.microsoft.com/office/powerpoint/2010/main" val="2501692387"/>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655832"/>
            <a:ext cx="9144000" cy="1500188"/>
          </a:xfrm>
        </p:spPr>
        <p:txBody>
          <a:bodyPr rtlCol="0">
            <a:normAutofit/>
          </a:bodyPr>
          <a:lstStyle/>
          <a:p>
            <a:pPr rtl="0"/>
            <a:r>
              <a:rPr lang="nb-NO" dirty="0">
                <a:solidFill>
                  <a:schemeClr val="accent1">
                    <a:lumMod val="60000"/>
                    <a:lumOff val="40000"/>
                  </a:schemeClr>
                </a:solidFill>
                <a:latin typeface="Broadway" pitchFamily="82" charset="77"/>
              </a:rPr>
              <a:t>ÅRSPLAN EKORN</a:t>
            </a:r>
            <a:endParaRPr lang="nb-no" dirty="0">
              <a:solidFill>
                <a:schemeClr val="accent1">
                  <a:lumMod val="60000"/>
                  <a:lumOff val="40000"/>
                </a:schemeClr>
              </a:solidFill>
              <a:latin typeface="Broadway" pitchFamily="82" charset="77"/>
            </a:endParaRPr>
          </a:p>
        </p:txBody>
      </p:sp>
      <p:sp>
        <p:nvSpPr>
          <p:cNvPr id="3" name="Undertittel 2"/>
          <p:cNvSpPr>
            <a:spLocks noGrp="1"/>
          </p:cNvSpPr>
          <p:nvPr>
            <p:ph type="subTitle" idx="1"/>
          </p:nvPr>
        </p:nvSpPr>
        <p:spPr>
          <a:xfrm>
            <a:off x="1524000" y="2763752"/>
            <a:ext cx="9144000" cy="1655762"/>
          </a:xfrm>
        </p:spPr>
        <p:txBody>
          <a:bodyPr rtlCol="0">
            <a:normAutofit/>
          </a:bodyPr>
          <a:lstStyle/>
          <a:p>
            <a:pPr rtl="0"/>
            <a:r>
              <a:rPr lang="nb-NO" dirty="0">
                <a:solidFill>
                  <a:schemeClr val="accent1">
                    <a:lumMod val="60000"/>
                    <a:lumOff val="40000"/>
                  </a:schemeClr>
                </a:solidFill>
                <a:latin typeface="Broadway" pitchFamily="82" charset="77"/>
              </a:rPr>
              <a:t>2026 - 2027 </a:t>
            </a:r>
          </a:p>
          <a:p>
            <a:pPr rtl="0"/>
            <a:endParaRPr lang="nb-NO" dirty="0">
              <a:solidFill>
                <a:schemeClr val="accent1">
                  <a:lumMod val="60000"/>
                  <a:lumOff val="40000"/>
                </a:schemeClr>
              </a:solidFill>
              <a:latin typeface="Broadway" pitchFamily="82" charset="77"/>
            </a:endParaRPr>
          </a:p>
          <a:p>
            <a:pPr rtl="0"/>
            <a:r>
              <a:rPr lang="nb-NO" dirty="0">
                <a:solidFill>
                  <a:schemeClr val="accent1">
                    <a:lumMod val="60000"/>
                    <a:lumOff val="40000"/>
                  </a:schemeClr>
                </a:solidFill>
                <a:latin typeface="Broadway" pitchFamily="82" charset="77"/>
              </a:rPr>
              <a:t>FRYDENBORG BARNEHAGE AS</a:t>
            </a:r>
            <a:endParaRPr lang="nb-no" dirty="0">
              <a:solidFill>
                <a:schemeClr val="accent1">
                  <a:lumMod val="60000"/>
                  <a:lumOff val="40000"/>
                </a:schemeClr>
              </a:solidFill>
              <a:latin typeface="Broadway" pitchFamily="82" charset="77"/>
            </a:endParaRPr>
          </a:p>
        </p:txBody>
      </p:sp>
      <p:pic>
        <p:nvPicPr>
          <p:cNvPr id="5" name="Bilde 4">
            <a:extLst>
              <a:ext uri="{FF2B5EF4-FFF2-40B4-BE49-F238E27FC236}">
                <a16:creationId xmlns:a16="http://schemas.microsoft.com/office/drawing/2014/main" id="{5BFD6716-3425-B0B8-F6C8-F2D2DFAC51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1732" y="4785388"/>
            <a:ext cx="1757524" cy="1416780"/>
          </a:xfrm>
          <a:prstGeom prst="rect">
            <a:avLst/>
          </a:prstGeom>
        </p:spPr>
      </p:pic>
    </p:spTree>
    <p:extLst>
      <p:ext uri="{BB962C8B-B14F-4D97-AF65-F5344CB8AC3E}">
        <p14:creationId xmlns:p14="http://schemas.microsoft.com/office/powerpoint/2010/main" val="326675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949566-F90F-32F0-FFE3-24BC70FEEE53}"/>
              </a:ext>
            </a:extLst>
          </p:cNvPr>
          <p:cNvSpPr>
            <a:spLocks noGrp="1"/>
          </p:cNvSpPr>
          <p:nvPr>
            <p:ph type="title"/>
          </p:nvPr>
        </p:nvSpPr>
        <p:spPr/>
        <p:txBody>
          <a:bodyPr/>
          <a:lstStyle/>
          <a:p>
            <a:r>
              <a:rPr lang="nb-NO" dirty="0">
                <a:solidFill>
                  <a:schemeClr val="accent1">
                    <a:lumMod val="60000"/>
                    <a:lumOff val="40000"/>
                  </a:schemeClr>
                </a:solidFill>
                <a:latin typeface="Broadway" pitchFamily="82" charset="77"/>
                <a:cs typeface="Cavolini" panose="03000502040302020204" pitchFamily="66" charset="0"/>
              </a:rPr>
              <a:t>Hvem er Blå gruppe høsten 2026</a:t>
            </a:r>
          </a:p>
        </p:txBody>
      </p:sp>
      <p:sp>
        <p:nvSpPr>
          <p:cNvPr id="3" name="Plassholder for innhold 2">
            <a:extLst>
              <a:ext uri="{FF2B5EF4-FFF2-40B4-BE49-F238E27FC236}">
                <a16:creationId xmlns:a16="http://schemas.microsoft.com/office/drawing/2014/main" id="{4A18FCEF-68ED-26CF-FAEB-8F3ED4A65DBF}"/>
              </a:ext>
            </a:extLst>
          </p:cNvPr>
          <p:cNvSpPr>
            <a:spLocks noGrp="1"/>
          </p:cNvSpPr>
          <p:nvPr>
            <p:ph sz="half" idx="1"/>
          </p:nvPr>
        </p:nvSpPr>
        <p:spPr>
          <a:xfrm>
            <a:off x="1524000" y="1790701"/>
            <a:ext cx="4389120" cy="4635500"/>
          </a:xfrm>
        </p:spPr>
        <p:txBody>
          <a:bodyPr>
            <a:normAutofit/>
          </a:bodyPr>
          <a:lstStyle/>
          <a:p>
            <a:r>
              <a:rPr lang="nb-NO" sz="1600" dirty="0">
                <a:solidFill>
                  <a:schemeClr val="accent1">
                    <a:lumMod val="75000"/>
                  </a:schemeClr>
                </a:solidFill>
                <a:latin typeface="+mj-lt"/>
                <a:ea typeface="Annai MN" pitchFamily="2" charset="77"/>
                <a:cs typeface="Annai MN" pitchFamily="2" charset="77"/>
              </a:rPr>
              <a:t>Barnegruppa: </a:t>
            </a:r>
          </a:p>
          <a:p>
            <a:pPr lvl="1"/>
            <a:r>
              <a:rPr lang="nb-NO" sz="1600" dirty="0">
                <a:solidFill>
                  <a:schemeClr val="accent1">
                    <a:lumMod val="75000"/>
                  </a:schemeClr>
                </a:solidFill>
                <a:latin typeface="+mj-lt"/>
                <a:ea typeface="Annai MN" pitchFamily="2" charset="77"/>
                <a:cs typeface="Annai MN" pitchFamily="2" charset="77"/>
              </a:rPr>
              <a:t>Alex – født 16 nov 2023</a:t>
            </a:r>
          </a:p>
          <a:p>
            <a:pPr lvl="1"/>
            <a:r>
              <a:rPr lang="nb-NO" sz="1600" dirty="0">
                <a:solidFill>
                  <a:schemeClr val="accent1">
                    <a:lumMod val="75000"/>
                  </a:schemeClr>
                </a:solidFill>
                <a:latin typeface="+mj-lt"/>
                <a:ea typeface="Annai MN" pitchFamily="2" charset="77"/>
                <a:cs typeface="Annai MN" pitchFamily="2" charset="77"/>
              </a:rPr>
              <a:t>David – født 19 mai 2023</a:t>
            </a:r>
          </a:p>
          <a:p>
            <a:pPr lvl="1"/>
            <a:r>
              <a:rPr lang="nb-NO" sz="1600" dirty="0">
                <a:solidFill>
                  <a:schemeClr val="accent1">
                    <a:lumMod val="75000"/>
                  </a:schemeClr>
                </a:solidFill>
                <a:latin typeface="+mj-lt"/>
                <a:ea typeface="Annai MN" pitchFamily="2" charset="77"/>
                <a:cs typeface="Annai MN" pitchFamily="2" charset="77"/>
              </a:rPr>
              <a:t>Erik – født 25 nov 2023</a:t>
            </a:r>
          </a:p>
          <a:p>
            <a:pPr lvl="1"/>
            <a:r>
              <a:rPr lang="nb-NO" sz="1600" dirty="0">
                <a:solidFill>
                  <a:schemeClr val="accent1">
                    <a:lumMod val="75000"/>
                  </a:schemeClr>
                </a:solidFill>
                <a:latin typeface="+mj-lt"/>
                <a:ea typeface="Annai MN" pitchFamily="2" charset="77"/>
                <a:cs typeface="Annai MN" pitchFamily="2" charset="77"/>
              </a:rPr>
              <a:t>Hans Haftor – født 20 juli 2023</a:t>
            </a:r>
          </a:p>
          <a:p>
            <a:pPr lvl="1"/>
            <a:r>
              <a:rPr lang="nb-NO" sz="1600" dirty="0">
                <a:solidFill>
                  <a:schemeClr val="accent1">
                    <a:lumMod val="75000"/>
                  </a:schemeClr>
                </a:solidFill>
                <a:latin typeface="+mj-lt"/>
                <a:ea typeface="Annai MN" pitchFamily="2" charset="77"/>
                <a:cs typeface="Annai MN" pitchFamily="2" charset="77"/>
              </a:rPr>
              <a:t>Leian – født 7 mars 2023</a:t>
            </a:r>
          </a:p>
          <a:p>
            <a:pPr lvl="1"/>
            <a:r>
              <a:rPr lang="nb-NO" sz="1600" dirty="0">
                <a:solidFill>
                  <a:schemeClr val="accent1">
                    <a:lumMod val="75000"/>
                  </a:schemeClr>
                </a:solidFill>
                <a:latin typeface="+mj-lt"/>
                <a:ea typeface="Annai MN" pitchFamily="2" charset="77"/>
                <a:cs typeface="Annai MN" pitchFamily="2" charset="77"/>
              </a:rPr>
              <a:t>Moria – født 18 februar 2023</a:t>
            </a:r>
          </a:p>
          <a:p>
            <a:pPr lvl="1"/>
            <a:r>
              <a:rPr lang="nb-NO" sz="1600" dirty="0">
                <a:solidFill>
                  <a:schemeClr val="accent1">
                    <a:lumMod val="75000"/>
                  </a:schemeClr>
                </a:solidFill>
                <a:latin typeface="+mj-lt"/>
                <a:ea typeface="Annai MN" pitchFamily="2" charset="77"/>
                <a:cs typeface="Annai MN" pitchFamily="2" charset="77"/>
              </a:rPr>
              <a:t>Roman – født 9 april 2023</a:t>
            </a:r>
          </a:p>
          <a:p>
            <a:pPr lvl="1"/>
            <a:r>
              <a:rPr lang="nb-NO" sz="1600" dirty="0">
                <a:solidFill>
                  <a:schemeClr val="accent1">
                    <a:lumMod val="75000"/>
                  </a:schemeClr>
                </a:solidFill>
                <a:latin typeface="+mj-lt"/>
                <a:ea typeface="Annai MN" pitchFamily="2" charset="77"/>
                <a:cs typeface="Annai MN" pitchFamily="2" charset="77"/>
              </a:rPr>
              <a:t>Stephan – født 13 juni 2023</a:t>
            </a:r>
          </a:p>
          <a:p>
            <a:pPr lvl="1"/>
            <a:r>
              <a:rPr lang="nb-NO" sz="1600" dirty="0">
                <a:solidFill>
                  <a:schemeClr val="accent1">
                    <a:lumMod val="75000"/>
                  </a:schemeClr>
                </a:solidFill>
                <a:latin typeface="+mj-lt"/>
                <a:ea typeface="Annai MN" pitchFamily="2" charset="77"/>
                <a:cs typeface="Annai MN" pitchFamily="2" charset="77"/>
              </a:rPr>
              <a:t>Theodor – født 3 august. 2023</a:t>
            </a:r>
          </a:p>
          <a:p>
            <a:pPr lvl="1"/>
            <a:r>
              <a:rPr lang="nb-NO" sz="1600" dirty="0">
                <a:solidFill>
                  <a:schemeClr val="accent1">
                    <a:lumMod val="75000"/>
                  </a:schemeClr>
                </a:solidFill>
                <a:latin typeface="+mj-lt"/>
                <a:ea typeface="Annai MN" pitchFamily="2" charset="77"/>
                <a:cs typeface="Annai MN" pitchFamily="2" charset="77"/>
              </a:rPr>
              <a:t>Mikkel født  - født 26 desember 2023</a:t>
            </a:r>
          </a:p>
          <a:p>
            <a:pPr lvl="1"/>
            <a:r>
              <a:rPr lang="nb-NO" sz="1600" dirty="0">
                <a:solidFill>
                  <a:schemeClr val="accent1">
                    <a:lumMod val="75000"/>
                  </a:schemeClr>
                </a:solidFill>
                <a:latin typeface="+mj-lt"/>
                <a:ea typeface="Annai MN" pitchFamily="2" charset="77"/>
                <a:cs typeface="Annai MN" pitchFamily="2" charset="77"/>
              </a:rPr>
              <a:t>Odin – født 1 november 2023. </a:t>
            </a:r>
          </a:p>
          <a:p>
            <a:endParaRPr lang="nb-NO" dirty="0">
              <a:latin typeface="Cavolini" panose="03000502040302020204" pitchFamily="66" charset="0"/>
              <a:cs typeface="Cavolini" panose="03000502040302020204" pitchFamily="66" charset="0"/>
            </a:endParaRPr>
          </a:p>
          <a:p>
            <a:endParaRPr lang="nb-NO" dirty="0">
              <a:latin typeface="Cavolini" panose="03000502040302020204" pitchFamily="66" charset="0"/>
              <a:cs typeface="Cavolini" panose="03000502040302020204" pitchFamily="66" charset="0"/>
            </a:endParaRPr>
          </a:p>
          <a:p>
            <a:endParaRPr lang="nb-NO" dirty="0"/>
          </a:p>
          <a:p>
            <a:endParaRPr lang="nb-NO" dirty="0"/>
          </a:p>
          <a:p>
            <a:endParaRPr lang="nb-NO" dirty="0"/>
          </a:p>
          <a:p>
            <a:endParaRPr lang="nb-NO" dirty="0"/>
          </a:p>
          <a:p>
            <a:pPr marL="0" indent="0">
              <a:buNone/>
            </a:pPr>
            <a:endParaRPr lang="nb-NO" dirty="0"/>
          </a:p>
        </p:txBody>
      </p:sp>
      <p:sp>
        <p:nvSpPr>
          <p:cNvPr id="6" name="TekstSylinder 5">
            <a:extLst>
              <a:ext uri="{FF2B5EF4-FFF2-40B4-BE49-F238E27FC236}">
                <a16:creationId xmlns:a16="http://schemas.microsoft.com/office/drawing/2014/main" id="{9D44B4B5-D849-C2D6-B652-DB6BCDF5A90A}"/>
              </a:ext>
            </a:extLst>
          </p:cNvPr>
          <p:cNvSpPr txBox="1"/>
          <p:nvPr/>
        </p:nvSpPr>
        <p:spPr>
          <a:xfrm>
            <a:off x="6278882" y="1790701"/>
            <a:ext cx="4671616" cy="1354217"/>
          </a:xfrm>
          <a:prstGeom prst="rect">
            <a:avLst/>
          </a:prstGeom>
          <a:noFill/>
        </p:spPr>
        <p:txBody>
          <a:bodyPr wrap="square" rtlCol="0">
            <a:spAutoFit/>
          </a:bodyPr>
          <a:lstStyle/>
          <a:p>
            <a:pPr marL="285750" indent="-285750">
              <a:buFont typeface="Arial" panose="020B0604020202020204" pitchFamily="34" charset="0"/>
              <a:buChar char="•"/>
            </a:pPr>
            <a:r>
              <a:rPr lang="nb-NO" sz="1600" b="1" u="sng" dirty="0">
                <a:solidFill>
                  <a:schemeClr val="accent1">
                    <a:lumMod val="75000"/>
                  </a:schemeClr>
                </a:solidFill>
                <a:latin typeface="+mj-lt"/>
                <a:ea typeface="Annai MN" pitchFamily="2" charset="77"/>
                <a:cs typeface="Annai MN" pitchFamily="2" charset="77"/>
              </a:rPr>
              <a:t>PERSONAL </a:t>
            </a:r>
          </a:p>
          <a:p>
            <a:endParaRPr lang="nb-NO" sz="1600" b="1" u="sng" dirty="0">
              <a:solidFill>
                <a:schemeClr val="accent1">
                  <a:lumMod val="75000"/>
                </a:schemeClr>
              </a:solidFill>
              <a:latin typeface="+mj-lt"/>
              <a:ea typeface="Annai MN" pitchFamily="2" charset="77"/>
              <a:cs typeface="Annai MN" pitchFamily="2" charset="77"/>
            </a:endParaRPr>
          </a:p>
          <a:p>
            <a:pPr marL="285750" indent="-285750">
              <a:buFont typeface="Arial" panose="020B0604020202020204" pitchFamily="34" charset="0"/>
              <a:buChar char="•"/>
            </a:pPr>
            <a:r>
              <a:rPr lang="nb-NO" sz="1600" dirty="0">
                <a:solidFill>
                  <a:schemeClr val="accent1">
                    <a:lumMod val="75000"/>
                  </a:schemeClr>
                </a:solidFill>
                <a:latin typeface="+mj-lt"/>
              </a:rPr>
              <a:t>Gry, pedagogisk leder 100%</a:t>
            </a:r>
          </a:p>
          <a:p>
            <a:pPr marL="285750" indent="-285750">
              <a:buFont typeface="Arial" panose="020B0604020202020204" pitchFamily="34" charset="0"/>
              <a:buChar char="•"/>
            </a:pPr>
            <a:r>
              <a:rPr lang="nb-NO" sz="1600" dirty="0" err="1">
                <a:solidFill>
                  <a:schemeClr val="accent1">
                    <a:lumMod val="75000"/>
                  </a:schemeClr>
                </a:solidFill>
                <a:latin typeface="+mj-lt"/>
              </a:rPr>
              <a:t>Karyna</a:t>
            </a:r>
            <a:r>
              <a:rPr lang="nb-NO" sz="1600" dirty="0">
                <a:solidFill>
                  <a:schemeClr val="accent1">
                    <a:lumMod val="75000"/>
                  </a:schemeClr>
                </a:solidFill>
                <a:latin typeface="+mj-lt"/>
              </a:rPr>
              <a:t>, Vikar 100%</a:t>
            </a:r>
          </a:p>
          <a:p>
            <a:pPr marL="285750" indent="-285750">
              <a:buFont typeface="Arial" panose="020B0604020202020204" pitchFamily="34" charset="0"/>
              <a:buChar char="•"/>
            </a:pPr>
            <a:r>
              <a:rPr lang="nb-NO" sz="1600" dirty="0">
                <a:solidFill>
                  <a:schemeClr val="accent1">
                    <a:lumMod val="75000"/>
                  </a:schemeClr>
                </a:solidFill>
                <a:latin typeface="+mj-lt"/>
              </a:rPr>
              <a:t>Tonje, Vikar 100%</a:t>
            </a:r>
            <a:endParaRPr lang="nb-NO" dirty="0"/>
          </a:p>
        </p:txBody>
      </p:sp>
    </p:spTree>
    <p:extLst>
      <p:ext uri="{BB962C8B-B14F-4D97-AF65-F5344CB8AC3E}">
        <p14:creationId xmlns:p14="http://schemas.microsoft.com/office/powerpoint/2010/main" val="160562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524000" y="565653"/>
            <a:ext cx="9144000" cy="695111"/>
          </a:xfrm>
        </p:spPr>
        <p:txBody>
          <a:bodyPr rtlCol="0">
            <a:normAutofit/>
          </a:bodyPr>
          <a:lstStyle/>
          <a:p>
            <a:pPr rtl="0"/>
            <a:r>
              <a:rPr lang="nb-NO" dirty="0">
                <a:solidFill>
                  <a:schemeClr val="accent1">
                    <a:lumMod val="75000"/>
                  </a:schemeClr>
                </a:solidFill>
                <a:latin typeface="Broadway" pitchFamily="82" charset="77"/>
              </a:rPr>
              <a:t>Innledning</a:t>
            </a:r>
            <a:endParaRPr lang="nb-no" dirty="0">
              <a:solidFill>
                <a:schemeClr val="accent1">
                  <a:lumMod val="75000"/>
                </a:schemeClr>
              </a:solidFill>
              <a:latin typeface="Broadway" pitchFamily="82" charset="77"/>
            </a:endParaRPr>
          </a:p>
        </p:txBody>
      </p:sp>
      <p:sp>
        <p:nvSpPr>
          <p:cNvPr id="3" name="Plassholder for innhold 2"/>
          <p:cNvSpPr>
            <a:spLocks noGrp="1"/>
          </p:cNvSpPr>
          <p:nvPr>
            <p:ph idx="1"/>
          </p:nvPr>
        </p:nvSpPr>
        <p:spPr>
          <a:xfrm>
            <a:off x="1302327" y="1516566"/>
            <a:ext cx="9753599" cy="4775780"/>
          </a:xfrm>
        </p:spPr>
        <p:txBody>
          <a:bodyPr rtlCol="0">
            <a:normAutofit/>
          </a:bodyPr>
          <a:lstStyle/>
          <a:p>
            <a:pPr rtl="0"/>
            <a:r>
              <a:rPr lang="nb-NO" sz="1600" dirty="0">
                <a:solidFill>
                  <a:schemeClr val="accent1">
                    <a:lumMod val="75000"/>
                  </a:schemeClr>
                </a:solidFill>
                <a:latin typeface="+mj-lt"/>
                <a:ea typeface="Annai MN" pitchFamily="2" charset="77"/>
                <a:cs typeface="Annai MN" pitchFamily="2" charset="77"/>
              </a:rPr>
              <a:t>Dette barnehageåret skal vi jobbe med nærmiljø og eventyr. Vi tilnærmer oss temaet gjennom de forskjellige fagområdene i rammeplanen. </a:t>
            </a:r>
            <a:endParaRPr lang="nb-no" sz="1600" dirty="0">
              <a:solidFill>
                <a:schemeClr val="accent1">
                  <a:lumMod val="75000"/>
                </a:schemeClr>
              </a:solidFill>
              <a:latin typeface="+mj-lt"/>
              <a:ea typeface="Annai MN" pitchFamily="2" charset="77"/>
              <a:cs typeface="Annai MN" pitchFamily="2" charset="77"/>
            </a:endParaRPr>
          </a:p>
          <a:p>
            <a:pPr rtl="0"/>
            <a:r>
              <a:rPr lang="nb-NO" sz="1600" b="1" dirty="0">
                <a:solidFill>
                  <a:schemeClr val="accent1">
                    <a:lumMod val="75000"/>
                  </a:schemeClr>
                </a:solidFill>
                <a:latin typeface="+mj-lt"/>
                <a:ea typeface="Annai MN" pitchFamily="2" charset="77"/>
                <a:cs typeface="Annai MN" pitchFamily="2" charset="77"/>
              </a:rPr>
              <a:t>Språkutvikling</a:t>
            </a:r>
            <a:r>
              <a:rPr lang="nb-NO" sz="1600" dirty="0">
                <a:solidFill>
                  <a:schemeClr val="accent1">
                    <a:lumMod val="75000"/>
                  </a:schemeClr>
                </a:solidFill>
                <a:latin typeface="+mj-lt"/>
                <a:ea typeface="Annai MN" pitchFamily="2" charset="77"/>
                <a:cs typeface="Annai MN" pitchFamily="2" charset="77"/>
              </a:rPr>
              <a:t> er et viktig område vi har spesielt fokus på. Vi har faste aktiviteter med fokus på språk. Og vi bruker visuell støtte for å forsterke språkforståelsen og utviklingen av språket. Bøker og høytlesing er også noe vi kommer til å ha ekstra fokus på. Og vi ønsker et tett foreldresamarbeid for å styrke språket enda bedre. </a:t>
            </a:r>
            <a:endParaRPr lang="nb-no" sz="1600" dirty="0">
              <a:solidFill>
                <a:schemeClr val="accent1">
                  <a:lumMod val="75000"/>
                </a:schemeClr>
              </a:solidFill>
              <a:latin typeface="+mj-lt"/>
              <a:ea typeface="Annai MN" pitchFamily="2" charset="77"/>
              <a:cs typeface="Annai MN" pitchFamily="2" charset="77"/>
            </a:endParaRPr>
          </a:p>
          <a:p>
            <a:pPr rtl="0"/>
            <a:r>
              <a:rPr lang="nb-NO" sz="1600" dirty="0">
                <a:solidFill>
                  <a:schemeClr val="accent1">
                    <a:lumMod val="75000"/>
                  </a:schemeClr>
                </a:solidFill>
                <a:latin typeface="+mj-lt"/>
                <a:ea typeface="Annai MN" pitchFamily="2" charset="77"/>
                <a:cs typeface="Annai MN" pitchFamily="2" charset="77"/>
              </a:rPr>
              <a:t>Denne årsplanen er utgangspunkt for månedsplaner vi lager i løpet av året. Vi skriver hovedlinjene – men detaljplanlegger etterhvert når vi ser hva barna blir opptatt av. </a:t>
            </a:r>
          </a:p>
          <a:p>
            <a:pPr rtl="0"/>
            <a:r>
              <a:rPr lang="nb-NO" sz="1600" dirty="0">
                <a:solidFill>
                  <a:schemeClr val="accent1">
                    <a:lumMod val="75000"/>
                  </a:schemeClr>
                </a:solidFill>
                <a:latin typeface="+mj-lt"/>
                <a:ea typeface="Annai MN" pitchFamily="2" charset="77"/>
                <a:cs typeface="Annai MN" pitchFamily="2" charset="77"/>
              </a:rPr>
              <a:t>Vi har også fokus på trygghetssirkelen og tilgjengelige, engasjerte, omsorgsfulle voksne</a:t>
            </a:r>
          </a:p>
          <a:p>
            <a:pPr rtl="0"/>
            <a:r>
              <a:rPr lang="nb-NO" sz="1600" dirty="0">
                <a:solidFill>
                  <a:schemeClr val="accent1">
                    <a:lumMod val="75000"/>
                  </a:schemeClr>
                </a:solidFill>
                <a:latin typeface="+mj-lt"/>
                <a:ea typeface="Annai MN" pitchFamily="2" charset="77"/>
                <a:cs typeface="Annai MN" pitchFamily="2" charset="77"/>
              </a:rPr>
              <a:t>For å skape trygghet og læring trenger vi faste rutiner for dagen. Samt voksne som vet hva de har ansvar for i løpet av dagen. </a:t>
            </a:r>
            <a:endParaRPr lang="nb-no" sz="1600" dirty="0">
              <a:solidFill>
                <a:schemeClr val="accent1">
                  <a:lumMod val="75000"/>
                </a:schemeClr>
              </a:solidFill>
              <a:latin typeface="+mj-lt"/>
              <a:ea typeface="Annai MN" pitchFamily="2" charset="77"/>
              <a:cs typeface="Annai MN" pitchFamily="2" charset="77"/>
            </a:endParaRPr>
          </a:p>
        </p:txBody>
      </p:sp>
    </p:spTree>
    <p:extLst>
      <p:ext uri="{BB962C8B-B14F-4D97-AF65-F5344CB8AC3E}">
        <p14:creationId xmlns:p14="http://schemas.microsoft.com/office/powerpoint/2010/main" val="61157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0A9DCB-DF1A-10F6-5449-0CA5EEB074C6}"/>
              </a:ext>
            </a:extLst>
          </p:cNvPr>
          <p:cNvSpPr>
            <a:spLocks noGrp="1"/>
          </p:cNvSpPr>
          <p:nvPr>
            <p:ph type="title"/>
          </p:nvPr>
        </p:nvSpPr>
        <p:spPr>
          <a:xfrm>
            <a:off x="1399309" y="565653"/>
            <a:ext cx="9268691" cy="805947"/>
          </a:xfrm>
        </p:spPr>
        <p:txBody>
          <a:bodyPr>
            <a:normAutofit/>
          </a:bodyPr>
          <a:lstStyle/>
          <a:p>
            <a:r>
              <a:rPr lang="nb-NO" dirty="0">
                <a:solidFill>
                  <a:schemeClr val="accent1">
                    <a:lumMod val="60000"/>
                    <a:lumOff val="40000"/>
                  </a:schemeClr>
                </a:solidFill>
                <a:latin typeface="Broadway" pitchFamily="82" charset="77"/>
              </a:rPr>
              <a:t>Dagene i barnehagen: </a:t>
            </a:r>
          </a:p>
        </p:txBody>
      </p:sp>
      <p:sp>
        <p:nvSpPr>
          <p:cNvPr id="3" name="Plassholder for innhold 2">
            <a:extLst>
              <a:ext uri="{FF2B5EF4-FFF2-40B4-BE49-F238E27FC236}">
                <a16:creationId xmlns:a16="http://schemas.microsoft.com/office/drawing/2014/main" id="{CBDE551C-92BF-107A-ED41-DA15925AC53F}"/>
              </a:ext>
            </a:extLst>
          </p:cNvPr>
          <p:cNvSpPr>
            <a:spLocks noGrp="1"/>
          </p:cNvSpPr>
          <p:nvPr>
            <p:ph idx="1"/>
          </p:nvPr>
        </p:nvSpPr>
        <p:spPr>
          <a:xfrm>
            <a:off x="1246909" y="1371600"/>
            <a:ext cx="10002981" cy="5250873"/>
          </a:xfrm>
        </p:spPr>
        <p:txBody>
          <a:bodyPr>
            <a:normAutofit/>
          </a:bodyPr>
          <a:lstStyle/>
          <a:p>
            <a:r>
              <a:rPr lang="nb-NO" sz="1600" dirty="0">
                <a:solidFill>
                  <a:schemeClr val="accent1">
                    <a:lumMod val="75000"/>
                  </a:schemeClr>
                </a:solidFill>
                <a:latin typeface="+mj-lt"/>
                <a:ea typeface="Annai MN" pitchFamily="2" charset="77"/>
                <a:cs typeface="Annai MN" pitchFamily="2" charset="77"/>
              </a:rPr>
              <a:t>Frem til kl 09:00 er alle felles i 2 etg. Vi deler oss kl 09:00 – (Dette er </a:t>
            </a:r>
            <a:r>
              <a:rPr lang="nb-NO" sz="1600" dirty="0" err="1">
                <a:solidFill>
                  <a:schemeClr val="accent1">
                    <a:lumMod val="75000"/>
                  </a:schemeClr>
                </a:solidFill>
                <a:latin typeface="+mj-lt"/>
                <a:ea typeface="Annai MN" pitchFamily="2" charset="77"/>
                <a:cs typeface="Annai MN" pitchFamily="2" charset="77"/>
              </a:rPr>
              <a:t>ca</a:t>
            </a:r>
            <a:r>
              <a:rPr lang="nb-NO" sz="1600" dirty="0">
                <a:solidFill>
                  <a:schemeClr val="accent1">
                    <a:lumMod val="75000"/>
                  </a:schemeClr>
                </a:solidFill>
                <a:latin typeface="+mj-lt"/>
                <a:ea typeface="Annai MN" pitchFamily="2" charset="77"/>
                <a:cs typeface="Annai MN" pitchFamily="2" charset="77"/>
              </a:rPr>
              <a:t> </a:t>
            </a:r>
            <a:r>
              <a:rPr lang="nb-NO" sz="1600" dirty="0" err="1">
                <a:solidFill>
                  <a:schemeClr val="accent1">
                    <a:lumMod val="75000"/>
                  </a:schemeClr>
                </a:solidFill>
                <a:latin typeface="+mj-lt"/>
                <a:ea typeface="Annai MN" pitchFamily="2" charset="77"/>
                <a:cs typeface="Annai MN" pitchFamily="2" charset="77"/>
              </a:rPr>
              <a:t>klokkesletter</a:t>
            </a:r>
            <a:r>
              <a:rPr lang="nb-NO" sz="1600" dirty="0">
                <a:solidFill>
                  <a:schemeClr val="accent1">
                    <a:lumMod val="75000"/>
                  </a:schemeClr>
                </a:solidFill>
                <a:latin typeface="+mj-lt"/>
                <a:ea typeface="Annai MN" pitchFamily="2" charset="77"/>
                <a:cs typeface="Annai MN" pitchFamily="2" charset="77"/>
              </a:rPr>
              <a:t>) </a:t>
            </a:r>
          </a:p>
          <a:p>
            <a:r>
              <a:rPr lang="nb-NO" sz="1600" dirty="0">
                <a:solidFill>
                  <a:schemeClr val="accent1">
                    <a:lumMod val="75000"/>
                  </a:schemeClr>
                </a:solidFill>
                <a:latin typeface="+mj-lt"/>
                <a:ea typeface="Annai MN" pitchFamily="2" charset="77"/>
                <a:cs typeface="Annai MN" pitchFamily="2" charset="77"/>
              </a:rPr>
              <a:t>09:15 Samlingsstund </a:t>
            </a:r>
          </a:p>
          <a:p>
            <a:r>
              <a:rPr lang="nb-NO" sz="1600" dirty="0">
                <a:solidFill>
                  <a:schemeClr val="accent1">
                    <a:lumMod val="75000"/>
                  </a:schemeClr>
                </a:solidFill>
                <a:latin typeface="+mj-lt"/>
                <a:ea typeface="Annai MN" pitchFamily="2" charset="77"/>
                <a:cs typeface="Annai MN" pitchFamily="2" charset="77"/>
              </a:rPr>
              <a:t>09:45 Aktivitet </a:t>
            </a:r>
          </a:p>
          <a:p>
            <a:r>
              <a:rPr lang="nb-NO" sz="1600" dirty="0">
                <a:solidFill>
                  <a:schemeClr val="accent1">
                    <a:lumMod val="75000"/>
                  </a:schemeClr>
                </a:solidFill>
                <a:latin typeface="+mj-lt"/>
                <a:ea typeface="Annai MN" pitchFamily="2" charset="77"/>
                <a:cs typeface="Annai MN" pitchFamily="2" charset="77"/>
              </a:rPr>
              <a:t>10:30 Lunsj</a:t>
            </a:r>
          </a:p>
          <a:p>
            <a:pPr lvl="1"/>
            <a:r>
              <a:rPr lang="nb-NO" sz="1200" dirty="0">
                <a:solidFill>
                  <a:schemeClr val="accent1">
                    <a:lumMod val="75000"/>
                  </a:schemeClr>
                </a:solidFill>
                <a:latin typeface="+mj-lt"/>
                <a:ea typeface="Annai MN" pitchFamily="2" charset="77"/>
                <a:cs typeface="Annai MN" pitchFamily="2" charset="77"/>
              </a:rPr>
              <a:t>Vi vil over jul ha fokus på å smøre maten selv, kaste matsøppel og rydde tallerken og kopp etter seg.  </a:t>
            </a:r>
          </a:p>
          <a:p>
            <a:r>
              <a:rPr lang="nb-NO" sz="1600" dirty="0">
                <a:solidFill>
                  <a:schemeClr val="accent1">
                    <a:lumMod val="75000"/>
                  </a:schemeClr>
                </a:solidFill>
                <a:latin typeface="+mj-lt"/>
                <a:ea typeface="Annai MN" pitchFamily="2" charset="77"/>
                <a:cs typeface="Annai MN" pitchFamily="2" charset="77"/>
              </a:rPr>
              <a:t>Etter lunsj – dobesøk/bleieskift og soving for de som skal sove. Utetid for de som ikke sover.  Utelek etterhvert som barna våkner. </a:t>
            </a:r>
          </a:p>
          <a:p>
            <a:pPr lvl="1"/>
            <a:r>
              <a:rPr lang="nb-NO" sz="1200" dirty="0">
                <a:solidFill>
                  <a:schemeClr val="accent1">
                    <a:lumMod val="75000"/>
                  </a:schemeClr>
                </a:solidFill>
                <a:latin typeface="+mj-lt"/>
                <a:ea typeface="Annai MN" pitchFamily="2" charset="77"/>
                <a:cs typeface="Annai MN" pitchFamily="2" charset="77"/>
              </a:rPr>
              <a:t>Alle tilbys å bruke doen. </a:t>
            </a:r>
          </a:p>
          <a:p>
            <a:r>
              <a:rPr lang="nb-NO" sz="1600" dirty="0">
                <a:solidFill>
                  <a:schemeClr val="accent1">
                    <a:lumMod val="75000"/>
                  </a:schemeClr>
                </a:solidFill>
                <a:latin typeface="+mj-lt"/>
                <a:ea typeface="Annai MN" pitchFamily="2" charset="77"/>
                <a:cs typeface="Annai MN" pitchFamily="2" charset="77"/>
              </a:rPr>
              <a:t>13:30 går vi inn i garderoben for å gjøre oss klare til to-måltidet. (Hvis ikke vi velger å spise ute)</a:t>
            </a:r>
          </a:p>
          <a:p>
            <a:pPr lvl="1"/>
            <a:r>
              <a:rPr lang="nb-NO" sz="1600" dirty="0">
                <a:solidFill>
                  <a:schemeClr val="accent1">
                    <a:lumMod val="75000"/>
                  </a:schemeClr>
                </a:solidFill>
                <a:latin typeface="+mj-lt"/>
                <a:ea typeface="Annai MN" pitchFamily="2" charset="77"/>
                <a:cs typeface="Annai MN" pitchFamily="2" charset="77"/>
              </a:rPr>
              <a:t>Vi kler av oss på plassene våre, vi kler av oss selv – med voksenstøtte, stiller oss i kø for å vaske hender. </a:t>
            </a:r>
          </a:p>
          <a:p>
            <a:r>
              <a:rPr lang="nb-NO" sz="1600" dirty="0">
                <a:solidFill>
                  <a:schemeClr val="accent1">
                    <a:lumMod val="75000"/>
                  </a:schemeClr>
                </a:solidFill>
                <a:latin typeface="+mj-lt"/>
                <a:ea typeface="Annai MN" pitchFamily="2" charset="77"/>
                <a:cs typeface="Annai MN" pitchFamily="2" charset="77"/>
              </a:rPr>
              <a:t>14:00 To-måltid. </a:t>
            </a:r>
          </a:p>
          <a:p>
            <a:r>
              <a:rPr lang="nb-NO" sz="1600" dirty="0">
                <a:solidFill>
                  <a:schemeClr val="accent1">
                    <a:lumMod val="75000"/>
                  </a:schemeClr>
                </a:solidFill>
                <a:latin typeface="+mj-lt"/>
                <a:ea typeface="Annai MN" pitchFamily="2" charset="77"/>
                <a:cs typeface="Annai MN" pitchFamily="2" charset="77"/>
              </a:rPr>
              <a:t>Etter to-måltidet er det lek og bleieskift. Noen dager går vi ut når vi er ferdige med bleieskift. </a:t>
            </a:r>
          </a:p>
        </p:txBody>
      </p:sp>
    </p:spTree>
    <p:extLst>
      <p:ext uri="{BB962C8B-B14F-4D97-AF65-F5344CB8AC3E}">
        <p14:creationId xmlns:p14="http://schemas.microsoft.com/office/powerpoint/2010/main" val="119745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04D04A-DB2A-FF4A-0CCB-B751927F3C3C}"/>
              </a:ext>
            </a:extLst>
          </p:cNvPr>
          <p:cNvSpPr>
            <a:spLocks noGrp="1"/>
          </p:cNvSpPr>
          <p:nvPr>
            <p:ph type="title"/>
          </p:nvPr>
        </p:nvSpPr>
        <p:spPr>
          <a:xfrm>
            <a:off x="1524000" y="565653"/>
            <a:ext cx="9144000" cy="653547"/>
          </a:xfrm>
        </p:spPr>
        <p:txBody>
          <a:bodyPr>
            <a:normAutofit fontScale="90000"/>
          </a:bodyPr>
          <a:lstStyle/>
          <a:p>
            <a:r>
              <a:rPr lang="nb-NO" dirty="0">
                <a:solidFill>
                  <a:schemeClr val="accent1">
                    <a:lumMod val="60000"/>
                    <a:lumOff val="40000"/>
                  </a:schemeClr>
                </a:solidFill>
                <a:latin typeface="Broadway" pitchFamily="82" charset="77"/>
              </a:rPr>
              <a:t>Samlingsstund på gruppen vår. </a:t>
            </a:r>
          </a:p>
        </p:txBody>
      </p:sp>
      <p:sp>
        <p:nvSpPr>
          <p:cNvPr id="3" name="Plassholder for innhold 2">
            <a:extLst>
              <a:ext uri="{FF2B5EF4-FFF2-40B4-BE49-F238E27FC236}">
                <a16:creationId xmlns:a16="http://schemas.microsoft.com/office/drawing/2014/main" id="{C3B67BF6-AFAB-F009-64FF-EF7E18719352}"/>
              </a:ext>
            </a:extLst>
          </p:cNvPr>
          <p:cNvSpPr>
            <a:spLocks noGrp="1"/>
          </p:cNvSpPr>
          <p:nvPr>
            <p:ph idx="1"/>
          </p:nvPr>
        </p:nvSpPr>
        <p:spPr>
          <a:xfrm>
            <a:off x="1523999" y="1524000"/>
            <a:ext cx="9434945" cy="4768347"/>
          </a:xfrm>
        </p:spPr>
        <p:txBody>
          <a:bodyPr>
            <a:normAutofit/>
          </a:bodyPr>
          <a:lstStyle/>
          <a:p>
            <a:r>
              <a:rPr lang="nb-NO" sz="1600" dirty="0">
                <a:solidFill>
                  <a:schemeClr val="accent1">
                    <a:lumMod val="75000"/>
                  </a:schemeClr>
                </a:solidFill>
                <a:latin typeface="+mj-lt"/>
                <a:ea typeface="Annai MN" pitchFamily="2" charset="77"/>
                <a:cs typeface="Annai MN" pitchFamily="2" charset="77"/>
              </a:rPr>
              <a:t>Hver morgen prøver vi å ha en liten samlingsstund. </a:t>
            </a:r>
          </a:p>
          <a:p>
            <a:r>
              <a:rPr lang="nb-NO" sz="1600" dirty="0">
                <a:solidFill>
                  <a:schemeClr val="accent1">
                    <a:lumMod val="75000"/>
                  </a:schemeClr>
                </a:solidFill>
                <a:latin typeface="+mj-lt"/>
                <a:ea typeface="Annai MN" pitchFamily="2" charset="77"/>
                <a:cs typeface="Annai MN" pitchFamily="2" charset="77"/>
              </a:rPr>
              <a:t>Vi har samlingsstunden inne på «bilrommet». Alle har hver sin pute som de henter før samlingsstunden. </a:t>
            </a:r>
          </a:p>
          <a:p>
            <a:r>
              <a:rPr lang="nb-NO" sz="1600" dirty="0">
                <a:solidFill>
                  <a:schemeClr val="accent1">
                    <a:lumMod val="75000"/>
                  </a:schemeClr>
                </a:solidFill>
                <a:latin typeface="+mj-lt"/>
                <a:ea typeface="Annai MN" pitchFamily="2" charset="77"/>
                <a:cs typeface="Annai MN" pitchFamily="2" charset="77"/>
              </a:rPr>
              <a:t>Vi åpner med velkommensang med alle barn og voksnes navn i.  Vi synger noen faste sanger hver gang. </a:t>
            </a:r>
          </a:p>
          <a:p>
            <a:r>
              <a:rPr lang="nb-NO" sz="1600" dirty="0">
                <a:solidFill>
                  <a:schemeClr val="accent1">
                    <a:lumMod val="75000"/>
                  </a:schemeClr>
                </a:solidFill>
                <a:latin typeface="+mj-lt"/>
                <a:ea typeface="Annai MN" pitchFamily="2" charset="77"/>
                <a:cs typeface="Annai MN" pitchFamily="2" charset="77"/>
              </a:rPr>
              <a:t>Vi leser/forteller en fast bok. (Bytter ut etterhvert hvilken bok) eller har noe spennende vi kan undre oss over sammen med barna. </a:t>
            </a:r>
          </a:p>
          <a:p>
            <a:r>
              <a:rPr lang="nb-NO" sz="1600" dirty="0">
                <a:solidFill>
                  <a:schemeClr val="accent1">
                    <a:lumMod val="75000"/>
                  </a:schemeClr>
                </a:solidFill>
                <a:latin typeface="+mj-lt"/>
                <a:ea typeface="Annai MN" pitchFamily="2" charset="77"/>
                <a:cs typeface="Annai MN" pitchFamily="2" charset="77"/>
              </a:rPr>
              <a:t>Vi avslutter med å vise bilder og fortelle hva vi skal. Feks male, gå i garderoben for å gå på tur, </a:t>
            </a:r>
          </a:p>
        </p:txBody>
      </p:sp>
    </p:spTree>
    <p:extLst>
      <p:ext uri="{BB962C8B-B14F-4D97-AF65-F5344CB8AC3E}">
        <p14:creationId xmlns:p14="http://schemas.microsoft.com/office/powerpoint/2010/main" val="358626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2F4F5A-2B56-0F03-DD26-22F28B84A14B}"/>
              </a:ext>
            </a:extLst>
          </p:cNvPr>
          <p:cNvSpPr>
            <a:spLocks noGrp="1"/>
          </p:cNvSpPr>
          <p:nvPr>
            <p:ph type="title"/>
          </p:nvPr>
        </p:nvSpPr>
        <p:spPr>
          <a:xfrm>
            <a:off x="1524000" y="565653"/>
            <a:ext cx="9144000" cy="653547"/>
          </a:xfrm>
        </p:spPr>
        <p:txBody>
          <a:bodyPr>
            <a:normAutofit fontScale="90000"/>
          </a:bodyPr>
          <a:lstStyle/>
          <a:p>
            <a:r>
              <a:rPr lang="nb-NO" dirty="0">
                <a:solidFill>
                  <a:schemeClr val="accent1">
                    <a:lumMod val="60000"/>
                    <a:lumOff val="40000"/>
                  </a:schemeClr>
                </a:solidFill>
                <a:latin typeface="Broadway" pitchFamily="82" charset="77"/>
              </a:rPr>
              <a:t>LEKEN:</a:t>
            </a:r>
          </a:p>
        </p:txBody>
      </p:sp>
      <p:sp>
        <p:nvSpPr>
          <p:cNvPr id="3" name="Plassholder for innhold 2">
            <a:extLst>
              <a:ext uri="{FF2B5EF4-FFF2-40B4-BE49-F238E27FC236}">
                <a16:creationId xmlns:a16="http://schemas.microsoft.com/office/drawing/2014/main" id="{D5B7E9C5-0FB2-29FB-9AB0-7A74F3A9CEF5}"/>
              </a:ext>
            </a:extLst>
          </p:cNvPr>
          <p:cNvSpPr>
            <a:spLocks noGrp="1"/>
          </p:cNvSpPr>
          <p:nvPr>
            <p:ph idx="1"/>
          </p:nvPr>
        </p:nvSpPr>
        <p:spPr>
          <a:xfrm>
            <a:off x="1523999" y="1115122"/>
            <a:ext cx="9604917" cy="5341434"/>
          </a:xfrm>
        </p:spPr>
        <p:txBody>
          <a:bodyPr>
            <a:normAutofit fontScale="70000" lnSpcReduction="20000"/>
          </a:bodyPr>
          <a:lstStyle/>
          <a:p>
            <a:pPr marL="45720" indent="0">
              <a:lnSpc>
                <a:spcPct val="120000"/>
              </a:lnSpc>
              <a:buNone/>
            </a:pPr>
            <a:r>
              <a:rPr lang="nb-NO" sz="2300" dirty="0">
                <a:solidFill>
                  <a:schemeClr val="accent1">
                    <a:lumMod val="75000"/>
                  </a:schemeClr>
                </a:solidFill>
                <a:latin typeface="+mj-lt"/>
                <a:ea typeface="Annai MN" pitchFamily="2" charset="77"/>
                <a:cs typeface="Annai MN" pitchFamily="2" charset="77"/>
              </a:rPr>
              <a:t>Det mest naturlige måten og tilnærme seg verden på for et barn er gjennom lek. </a:t>
            </a:r>
          </a:p>
          <a:p>
            <a:pPr algn="l">
              <a:lnSpc>
                <a:spcPct val="120000"/>
              </a:lnSpc>
            </a:pPr>
            <a:r>
              <a:rPr lang="nb-NO" sz="2300" b="0" i="0" u="none" strike="noStrike" dirty="0">
                <a:solidFill>
                  <a:schemeClr val="accent1">
                    <a:lumMod val="75000"/>
                  </a:schemeClr>
                </a:solidFill>
                <a:effectLst/>
                <a:latin typeface="+mj-lt"/>
                <a:ea typeface="Annai MN" pitchFamily="2" charset="77"/>
                <a:cs typeface="Annai MN" pitchFamily="2" charset="77"/>
              </a:rPr>
              <a:t>Lek er barns egen måte å lære, bearbeide og skape noe nytt på. Leken legger grunnlaget for å utvikle kunnskap og ferdigheter. Å leke er en måte å lære seg livets spilleregler på, samtidig som det er en kilde til glede.</a:t>
            </a:r>
          </a:p>
          <a:p>
            <a:pPr marL="45720" indent="0" algn="l">
              <a:lnSpc>
                <a:spcPct val="120000"/>
              </a:lnSpc>
              <a:buNone/>
            </a:pPr>
            <a:r>
              <a:rPr lang="nb-NO" sz="2300" b="1" i="0" u="none" strike="noStrike" dirty="0">
                <a:solidFill>
                  <a:schemeClr val="accent1">
                    <a:lumMod val="75000"/>
                  </a:schemeClr>
                </a:solidFill>
                <a:effectLst/>
                <a:latin typeface="+mj-lt"/>
                <a:ea typeface="Annai MN" pitchFamily="2" charset="77"/>
                <a:cs typeface="Annai MN" pitchFamily="2" charset="77"/>
              </a:rPr>
              <a:t>Lekens verdi</a:t>
            </a:r>
          </a:p>
          <a:p>
            <a:pPr algn="l">
              <a:lnSpc>
                <a:spcPct val="120000"/>
              </a:lnSpc>
            </a:pPr>
            <a:r>
              <a:rPr lang="nb-NO" sz="2300" b="0" i="0" u="none" strike="noStrike" dirty="0">
                <a:solidFill>
                  <a:schemeClr val="accent1">
                    <a:lumMod val="75000"/>
                  </a:schemeClr>
                </a:solidFill>
                <a:effectLst/>
                <a:latin typeface="+mj-lt"/>
                <a:ea typeface="Annai MN" pitchFamily="2" charset="77"/>
                <a:cs typeface="Annai MN" pitchFamily="2" charset="77"/>
              </a:rPr>
              <a:t>Barn leker ikke for å lære, men fordi det er gøy. De leker fordi det å leke gir følelsen av glede, velvære og livslyst i hverdagen. For barn er leken selve livet, og barn lever her og nå. I tillegg vil barn gjennom å leke få allsidige erfaringer som legger grunnlaget for læring, vekst og utvikling. På den måten kan vi si at leken bidrar til å forme oss og gjør oss til den vi er.</a:t>
            </a:r>
          </a:p>
          <a:p>
            <a:pPr marL="45720" indent="0" algn="l">
              <a:lnSpc>
                <a:spcPct val="120000"/>
              </a:lnSpc>
              <a:buNone/>
            </a:pPr>
            <a:r>
              <a:rPr lang="nb-NO" sz="2300" b="1" i="0" u="none" strike="noStrike" dirty="0">
                <a:solidFill>
                  <a:schemeClr val="accent1">
                    <a:lumMod val="75000"/>
                  </a:schemeClr>
                </a:solidFill>
                <a:effectLst/>
                <a:latin typeface="+mj-lt"/>
                <a:ea typeface="Annai MN" pitchFamily="2" charset="77"/>
                <a:cs typeface="Annai MN" pitchFamily="2" charset="77"/>
              </a:rPr>
              <a:t>Erfaringer</a:t>
            </a:r>
          </a:p>
          <a:p>
            <a:pPr algn="l">
              <a:lnSpc>
                <a:spcPct val="120000"/>
              </a:lnSpc>
            </a:pPr>
            <a:r>
              <a:rPr lang="nb-NO" sz="2300" b="0" i="0" u="none" strike="noStrike" dirty="0">
                <a:solidFill>
                  <a:schemeClr val="accent1">
                    <a:lumMod val="75000"/>
                  </a:schemeClr>
                </a:solidFill>
                <a:effectLst/>
                <a:latin typeface="+mj-lt"/>
                <a:ea typeface="Annai MN" pitchFamily="2" charset="77"/>
                <a:cs typeface="Annai MN" pitchFamily="2" charset="77"/>
              </a:rPr>
              <a:t>Barn lærer best når de selv er aktive, gjennom å erfare og utforske verden på sin måte og i sitt tempo. I lek deltar barnet med hele seg. De bruker både hode og kropp, sanser og følelser. Lek er en prosess der barna er til stede, nysgjerrige og undrende på omgivelsene. De er aktive, og de anstrenger seg for å få til det de ønsker. De undersøker og prøver ut mulige løsninger, og de får nye erfaringer som gir ny forståelse og ny kunnskap.</a:t>
            </a:r>
          </a:p>
          <a:p>
            <a:pPr algn="l">
              <a:lnSpc>
                <a:spcPct val="120000"/>
              </a:lnSpc>
            </a:pPr>
            <a:r>
              <a:rPr lang="nb-NO" sz="2300" b="0" i="0" u="none" strike="noStrike" dirty="0">
                <a:solidFill>
                  <a:schemeClr val="accent1">
                    <a:lumMod val="75000"/>
                  </a:schemeClr>
                </a:solidFill>
                <a:effectLst/>
                <a:latin typeface="+mj-lt"/>
                <a:ea typeface="Annai MN" pitchFamily="2" charset="77"/>
                <a:cs typeface="Annai MN" pitchFamily="2" charset="77"/>
              </a:rPr>
              <a:t>Leken er med på å danne grunnlaget for barns evne til refleksjon, konsentrasjon, innsatsvilje og kreativitet. Å være i lek gir barna mange og varierte erfaringer som bidrar til at de utvikler forståelse for omverdenen og den sosiale verden. I leken prøver barn ut ulike roller og ulike sider ved seg selv.</a:t>
            </a:r>
          </a:p>
          <a:p>
            <a:pPr marL="45720" indent="0" algn="l">
              <a:buNone/>
            </a:pPr>
            <a:endParaRPr lang="nb-NO" dirty="0"/>
          </a:p>
        </p:txBody>
      </p:sp>
    </p:spTree>
    <p:extLst>
      <p:ext uri="{BB962C8B-B14F-4D97-AF65-F5344CB8AC3E}">
        <p14:creationId xmlns:p14="http://schemas.microsoft.com/office/powerpoint/2010/main" val="157792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2F4F5A-2B56-0F03-DD26-22F28B84A14B}"/>
              </a:ext>
            </a:extLst>
          </p:cNvPr>
          <p:cNvSpPr>
            <a:spLocks noGrp="1"/>
          </p:cNvSpPr>
          <p:nvPr>
            <p:ph type="title"/>
          </p:nvPr>
        </p:nvSpPr>
        <p:spPr>
          <a:xfrm>
            <a:off x="1524000" y="565653"/>
            <a:ext cx="9144000" cy="653547"/>
          </a:xfrm>
        </p:spPr>
        <p:txBody>
          <a:bodyPr>
            <a:normAutofit/>
          </a:bodyPr>
          <a:lstStyle/>
          <a:p>
            <a:r>
              <a:rPr lang="nb-NO" sz="1400" i="1" dirty="0">
                <a:solidFill>
                  <a:schemeClr val="accent1">
                    <a:lumMod val="75000"/>
                  </a:schemeClr>
                </a:solidFill>
                <a:ea typeface="Annai MN" pitchFamily="2" charset="77"/>
                <a:cs typeface="Annai MN" pitchFamily="2" charset="77"/>
              </a:rPr>
              <a:t>LEKEN fortsetter.............</a:t>
            </a:r>
          </a:p>
        </p:txBody>
      </p:sp>
      <p:sp>
        <p:nvSpPr>
          <p:cNvPr id="3" name="Plassholder for innhold 2">
            <a:extLst>
              <a:ext uri="{FF2B5EF4-FFF2-40B4-BE49-F238E27FC236}">
                <a16:creationId xmlns:a16="http://schemas.microsoft.com/office/drawing/2014/main" id="{D5B7E9C5-0FB2-29FB-9AB0-7A74F3A9CEF5}"/>
              </a:ext>
            </a:extLst>
          </p:cNvPr>
          <p:cNvSpPr>
            <a:spLocks noGrp="1"/>
          </p:cNvSpPr>
          <p:nvPr>
            <p:ph idx="1"/>
          </p:nvPr>
        </p:nvSpPr>
        <p:spPr>
          <a:xfrm>
            <a:off x="1524000" y="1397000"/>
            <a:ext cx="9144000" cy="4895347"/>
          </a:xfrm>
        </p:spPr>
        <p:txBody>
          <a:bodyPr>
            <a:normAutofit/>
          </a:bodyPr>
          <a:lstStyle/>
          <a:p>
            <a:pPr algn="l"/>
            <a:r>
              <a:rPr lang="nb-NO" sz="1600" b="0" i="0" u="none" strike="noStrike" dirty="0">
                <a:solidFill>
                  <a:schemeClr val="accent1">
                    <a:lumMod val="75000"/>
                  </a:schemeClr>
                </a:solidFill>
                <a:effectLst/>
                <a:latin typeface="+mj-lt"/>
                <a:ea typeface="Annai MN" pitchFamily="2" charset="77"/>
                <a:cs typeface="Annai MN" pitchFamily="2" charset="77"/>
              </a:rPr>
              <a:t>Barn som ikke får delta i regelmessig lek, er dårligere rustet til å møte viktige sider i livet enn barn som har disse erfaringene.</a:t>
            </a:r>
          </a:p>
          <a:p>
            <a:pPr marL="45720" indent="0" algn="l">
              <a:buNone/>
            </a:pPr>
            <a:r>
              <a:rPr lang="nb-NO" sz="1600" dirty="0">
                <a:solidFill>
                  <a:schemeClr val="accent1">
                    <a:lumMod val="75000"/>
                  </a:schemeClr>
                </a:solidFill>
                <a:latin typeface="+mj-lt"/>
                <a:ea typeface="Annai MN" pitchFamily="2" charset="77"/>
                <a:cs typeface="Annai MN" pitchFamily="2" charset="77"/>
              </a:rPr>
              <a:t>Vi som jobber på Ekorn skal være lekne og aktive i barnas lek. Slik at vi kan veilede og støtte barna i leken. For å sikre at alle barn har et utbytte og opplever mestring og læring gjennom leken. </a:t>
            </a:r>
          </a:p>
          <a:p>
            <a:pPr marL="45720" indent="0" algn="l">
              <a:buNone/>
            </a:pPr>
            <a:r>
              <a:rPr lang="nb-NO" sz="1600" dirty="0">
                <a:solidFill>
                  <a:schemeClr val="accent1">
                    <a:lumMod val="75000"/>
                  </a:schemeClr>
                </a:solidFill>
                <a:latin typeface="+mj-lt"/>
                <a:ea typeface="Annai MN" pitchFamily="2" charset="77"/>
                <a:cs typeface="Annai MN" pitchFamily="2" charset="77"/>
              </a:rPr>
              <a:t>Vi skal jobbe med teamet LEK gjennom hele barnehageåret. Med fokus på inkludering. Både i selve leken men også lekemiljøene. </a:t>
            </a:r>
          </a:p>
        </p:txBody>
      </p:sp>
    </p:spTree>
    <p:extLst>
      <p:ext uri="{BB962C8B-B14F-4D97-AF65-F5344CB8AC3E}">
        <p14:creationId xmlns:p14="http://schemas.microsoft.com/office/powerpoint/2010/main" val="339685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2F4F5A-2B56-0F03-DD26-22F28B84A14B}"/>
              </a:ext>
            </a:extLst>
          </p:cNvPr>
          <p:cNvSpPr>
            <a:spLocks noGrp="1"/>
          </p:cNvSpPr>
          <p:nvPr>
            <p:ph type="title"/>
          </p:nvPr>
        </p:nvSpPr>
        <p:spPr>
          <a:xfrm>
            <a:off x="1524000" y="565653"/>
            <a:ext cx="9144000" cy="653547"/>
          </a:xfrm>
        </p:spPr>
        <p:txBody>
          <a:bodyPr>
            <a:normAutofit fontScale="90000"/>
          </a:bodyPr>
          <a:lstStyle/>
          <a:p>
            <a:r>
              <a:rPr lang="nb-NO" dirty="0">
                <a:solidFill>
                  <a:schemeClr val="accent1">
                    <a:lumMod val="60000"/>
                    <a:lumOff val="40000"/>
                  </a:schemeClr>
                </a:solidFill>
                <a:latin typeface="Broadway" pitchFamily="82" charset="77"/>
              </a:rPr>
              <a:t>SPRÅKAKTIVITETER:</a:t>
            </a:r>
          </a:p>
        </p:txBody>
      </p:sp>
      <p:sp>
        <p:nvSpPr>
          <p:cNvPr id="3" name="Plassholder for innhold 2">
            <a:extLst>
              <a:ext uri="{FF2B5EF4-FFF2-40B4-BE49-F238E27FC236}">
                <a16:creationId xmlns:a16="http://schemas.microsoft.com/office/drawing/2014/main" id="{D5B7E9C5-0FB2-29FB-9AB0-7A74F3A9CEF5}"/>
              </a:ext>
            </a:extLst>
          </p:cNvPr>
          <p:cNvSpPr>
            <a:spLocks noGrp="1"/>
          </p:cNvSpPr>
          <p:nvPr>
            <p:ph idx="1"/>
          </p:nvPr>
        </p:nvSpPr>
        <p:spPr>
          <a:xfrm>
            <a:off x="1316182" y="1397000"/>
            <a:ext cx="9919854" cy="5059218"/>
          </a:xfrm>
        </p:spPr>
        <p:txBody>
          <a:bodyPr>
            <a:normAutofit/>
          </a:bodyPr>
          <a:lstStyle/>
          <a:p>
            <a:pPr marL="45720" indent="0">
              <a:lnSpc>
                <a:spcPct val="100000"/>
              </a:lnSpc>
              <a:buNone/>
            </a:pPr>
            <a:r>
              <a:rPr lang="nb-NO" sz="1600" dirty="0">
                <a:solidFill>
                  <a:schemeClr val="accent1">
                    <a:lumMod val="75000"/>
                  </a:schemeClr>
                </a:solidFill>
                <a:latin typeface="+mj-lt"/>
                <a:ea typeface="Annai MN" pitchFamily="2" charset="77"/>
                <a:cs typeface="Annai MN" pitchFamily="2" charset="77"/>
              </a:rPr>
              <a:t>Språkutvikling er et av de viktigste områdene vi jobber med i barnehagen vår. Gruppen vår har mange forskjellige utgangspunkt som trenger at vi jobber bevisst med språk i alle hverdagssituasjoner. </a:t>
            </a:r>
          </a:p>
          <a:p>
            <a:pPr marL="45720" indent="0">
              <a:lnSpc>
                <a:spcPct val="100000"/>
              </a:lnSpc>
              <a:buNone/>
            </a:pPr>
            <a:r>
              <a:rPr lang="nb-NO" sz="1600" dirty="0">
                <a:solidFill>
                  <a:schemeClr val="accent1">
                    <a:lumMod val="75000"/>
                  </a:schemeClr>
                </a:solidFill>
                <a:latin typeface="+mj-lt"/>
                <a:ea typeface="Annai MN" pitchFamily="2" charset="77"/>
                <a:cs typeface="Annai MN" pitchFamily="2" charset="77"/>
              </a:rPr>
              <a:t>Selv om vi har en bestemt dag hvor vi har språkativiteter – så har vi fokus på dette hele tiden.  Gjennom at vi benevner alt når vi er sammen med barna. De voksne skal være bevisst sitt bruk av språket og være en aktiv språkmodell for barna. </a:t>
            </a:r>
          </a:p>
          <a:p>
            <a:pPr marL="45720" indent="0">
              <a:lnSpc>
                <a:spcPct val="100000"/>
              </a:lnSpc>
              <a:buNone/>
            </a:pPr>
            <a:r>
              <a:rPr lang="nb-NO" sz="1600" dirty="0">
                <a:solidFill>
                  <a:schemeClr val="accent1">
                    <a:lumMod val="75000"/>
                  </a:schemeClr>
                </a:solidFill>
                <a:latin typeface="+mj-lt"/>
                <a:ea typeface="Annai MN" pitchFamily="2" charset="77"/>
                <a:cs typeface="Annai MN" pitchFamily="2" charset="77"/>
              </a:rPr>
              <a:t>F.eks. nå skal vi finne skoa, vil du ha brunost, der er den grønne bilen. Er det det grønne bilen du vil ha osv.  Vi benevner alt hele tiden for barna. </a:t>
            </a:r>
          </a:p>
          <a:p>
            <a:pPr marL="45720" indent="0">
              <a:lnSpc>
                <a:spcPct val="100000"/>
              </a:lnSpc>
              <a:buNone/>
            </a:pPr>
            <a:r>
              <a:rPr lang="nb-NO" sz="1600" dirty="0">
                <a:solidFill>
                  <a:schemeClr val="accent1">
                    <a:lumMod val="75000"/>
                  </a:schemeClr>
                </a:solidFill>
                <a:latin typeface="+mj-lt"/>
                <a:ea typeface="Annai MN" pitchFamily="2" charset="77"/>
                <a:cs typeface="Annai MN" pitchFamily="2" charset="77"/>
              </a:rPr>
              <a:t>Vi visualiserer språket gjennom bla </a:t>
            </a:r>
            <a:r>
              <a:rPr lang="nb-NO" sz="1600" b="1" dirty="0">
                <a:solidFill>
                  <a:schemeClr val="accent1">
                    <a:lumMod val="75000"/>
                  </a:schemeClr>
                </a:solidFill>
                <a:latin typeface="+mj-lt"/>
                <a:ea typeface="Annai MN" pitchFamily="2" charset="77"/>
                <a:cs typeface="Annai MN" pitchFamily="2" charset="77"/>
              </a:rPr>
              <a:t>ASK</a:t>
            </a:r>
            <a:r>
              <a:rPr lang="nb-NO" sz="1600" dirty="0">
                <a:solidFill>
                  <a:schemeClr val="accent1">
                    <a:lumMod val="75000"/>
                  </a:schemeClr>
                </a:solidFill>
                <a:latin typeface="+mj-lt"/>
                <a:ea typeface="Annai MN" pitchFamily="2" charset="77"/>
                <a:cs typeface="Annai MN" pitchFamily="2" charset="77"/>
              </a:rPr>
              <a:t> som er forkortelsen for «alternativ supplerende kommunikasjon». Som i korte trekk handler om at vi bruker bilder og tegn for å visualisere hva vi ser, gjør og hva vi skal.  ASK er et supplerende verktøy hvor vi bruker bilder i tillegg til ord og gjenstander for å stimulere språkutvikling. </a:t>
            </a:r>
          </a:p>
        </p:txBody>
      </p:sp>
    </p:spTree>
    <p:extLst>
      <p:ext uri="{BB962C8B-B14F-4D97-AF65-F5344CB8AC3E}">
        <p14:creationId xmlns:p14="http://schemas.microsoft.com/office/powerpoint/2010/main" val="399784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FACE32-B9C5-C3FE-DFA3-B37A51946BA9}"/>
              </a:ext>
            </a:extLst>
          </p:cNvPr>
          <p:cNvSpPr>
            <a:spLocks noGrp="1"/>
          </p:cNvSpPr>
          <p:nvPr>
            <p:ph type="title"/>
          </p:nvPr>
        </p:nvSpPr>
        <p:spPr/>
        <p:txBody>
          <a:bodyPr/>
          <a:lstStyle/>
          <a:p>
            <a:r>
              <a:rPr lang="nb-NO" dirty="0">
                <a:solidFill>
                  <a:schemeClr val="accent1">
                    <a:lumMod val="60000"/>
                    <a:lumOff val="40000"/>
                  </a:schemeClr>
                </a:solidFill>
                <a:latin typeface="Broadway" pitchFamily="82" charset="77"/>
              </a:rPr>
              <a:t>Plan for uken. </a:t>
            </a:r>
          </a:p>
        </p:txBody>
      </p:sp>
      <p:graphicFrame>
        <p:nvGraphicFramePr>
          <p:cNvPr id="4" name="Tabell 4">
            <a:extLst>
              <a:ext uri="{FF2B5EF4-FFF2-40B4-BE49-F238E27FC236}">
                <a16:creationId xmlns:a16="http://schemas.microsoft.com/office/drawing/2014/main" id="{0C53FCA9-3604-597C-E3C0-6AB7ED4F9221}"/>
              </a:ext>
            </a:extLst>
          </p:cNvPr>
          <p:cNvGraphicFramePr>
            <a:graphicFrameLocks noGrp="1"/>
          </p:cNvGraphicFramePr>
          <p:nvPr>
            <p:ph idx="1"/>
            <p:extLst>
              <p:ext uri="{D42A27DB-BD31-4B8C-83A1-F6EECF244321}">
                <p14:modId xmlns:p14="http://schemas.microsoft.com/office/powerpoint/2010/main" val="1854874452"/>
              </p:ext>
            </p:extLst>
          </p:nvPr>
        </p:nvGraphicFramePr>
        <p:xfrm>
          <a:off x="1214651" y="1371600"/>
          <a:ext cx="9703560" cy="4191318"/>
        </p:xfrm>
        <a:graphic>
          <a:graphicData uri="http://schemas.openxmlformats.org/drawingml/2006/table">
            <a:tbl>
              <a:tblPr firstRow="1" bandRow="1">
                <a:tableStyleId>{5C22544A-7EE6-4342-B048-85BDC9FD1C3A}</a:tableStyleId>
              </a:tblPr>
              <a:tblGrid>
                <a:gridCol w="1910686">
                  <a:extLst>
                    <a:ext uri="{9D8B030D-6E8A-4147-A177-3AD203B41FA5}">
                      <a16:colId xmlns:a16="http://schemas.microsoft.com/office/drawing/2014/main" val="3046978610"/>
                    </a:ext>
                  </a:extLst>
                </a:gridCol>
                <a:gridCol w="1970738">
                  <a:extLst>
                    <a:ext uri="{9D8B030D-6E8A-4147-A177-3AD203B41FA5}">
                      <a16:colId xmlns:a16="http://schemas.microsoft.com/office/drawing/2014/main" val="1464697266"/>
                    </a:ext>
                  </a:extLst>
                </a:gridCol>
                <a:gridCol w="1940712">
                  <a:extLst>
                    <a:ext uri="{9D8B030D-6E8A-4147-A177-3AD203B41FA5}">
                      <a16:colId xmlns:a16="http://schemas.microsoft.com/office/drawing/2014/main" val="461037129"/>
                    </a:ext>
                  </a:extLst>
                </a:gridCol>
                <a:gridCol w="1940712">
                  <a:extLst>
                    <a:ext uri="{9D8B030D-6E8A-4147-A177-3AD203B41FA5}">
                      <a16:colId xmlns:a16="http://schemas.microsoft.com/office/drawing/2014/main" val="3741795493"/>
                    </a:ext>
                  </a:extLst>
                </a:gridCol>
                <a:gridCol w="1940712">
                  <a:extLst>
                    <a:ext uri="{9D8B030D-6E8A-4147-A177-3AD203B41FA5}">
                      <a16:colId xmlns:a16="http://schemas.microsoft.com/office/drawing/2014/main" val="147241475"/>
                    </a:ext>
                  </a:extLst>
                </a:gridCol>
              </a:tblGrid>
              <a:tr h="424364">
                <a:tc>
                  <a:txBody>
                    <a:bodyPr/>
                    <a:lstStyle/>
                    <a:p>
                      <a:r>
                        <a:rPr lang="nb-NO" sz="1400" dirty="0">
                          <a:solidFill>
                            <a:schemeClr val="bg1"/>
                          </a:solidFill>
                          <a:latin typeface="+mj-lt"/>
                          <a:ea typeface="Annai MN" pitchFamily="2" charset="77"/>
                          <a:cs typeface="Annai MN" pitchFamily="2" charset="77"/>
                        </a:rPr>
                        <a:t>Mandag</a:t>
                      </a:r>
                    </a:p>
                  </a:txBody>
                  <a:tcPr/>
                </a:tc>
                <a:tc>
                  <a:txBody>
                    <a:bodyPr/>
                    <a:lstStyle/>
                    <a:p>
                      <a:r>
                        <a:rPr lang="nb-NO" sz="1400" dirty="0">
                          <a:solidFill>
                            <a:schemeClr val="bg1"/>
                          </a:solidFill>
                          <a:latin typeface="+mj-lt"/>
                          <a:ea typeface="Annai MN" pitchFamily="2" charset="77"/>
                          <a:cs typeface="Annai MN" pitchFamily="2" charset="77"/>
                        </a:rPr>
                        <a:t>Tirsdag</a:t>
                      </a:r>
                    </a:p>
                  </a:txBody>
                  <a:tcPr/>
                </a:tc>
                <a:tc>
                  <a:txBody>
                    <a:bodyPr/>
                    <a:lstStyle/>
                    <a:p>
                      <a:r>
                        <a:rPr lang="nb-NO" sz="1400" dirty="0">
                          <a:solidFill>
                            <a:schemeClr val="bg1"/>
                          </a:solidFill>
                          <a:latin typeface="+mj-lt"/>
                          <a:ea typeface="Annai MN" pitchFamily="2" charset="77"/>
                          <a:cs typeface="Annai MN" pitchFamily="2" charset="77"/>
                        </a:rPr>
                        <a:t>Onsdag</a:t>
                      </a:r>
                    </a:p>
                  </a:txBody>
                  <a:tcPr/>
                </a:tc>
                <a:tc>
                  <a:txBody>
                    <a:bodyPr/>
                    <a:lstStyle/>
                    <a:p>
                      <a:r>
                        <a:rPr lang="nb-NO" sz="1400" dirty="0">
                          <a:solidFill>
                            <a:schemeClr val="bg1"/>
                          </a:solidFill>
                          <a:latin typeface="+mj-lt"/>
                          <a:ea typeface="Annai MN" pitchFamily="2" charset="77"/>
                          <a:cs typeface="Annai MN" pitchFamily="2" charset="77"/>
                        </a:rPr>
                        <a:t>Torsdag</a:t>
                      </a:r>
                    </a:p>
                  </a:txBody>
                  <a:tcPr/>
                </a:tc>
                <a:tc>
                  <a:txBody>
                    <a:bodyPr/>
                    <a:lstStyle/>
                    <a:p>
                      <a:r>
                        <a:rPr lang="nb-NO" sz="1400" dirty="0">
                          <a:solidFill>
                            <a:schemeClr val="bg1"/>
                          </a:solidFill>
                          <a:latin typeface="+mj-lt"/>
                          <a:ea typeface="Annai MN" pitchFamily="2" charset="77"/>
                          <a:cs typeface="Annai MN" pitchFamily="2" charset="77"/>
                        </a:rPr>
                        <a:t>Fredag</a:t>
                      </a:r>
                    </a:p>
                  </a:txBody>
                  <a:tcPr/>
                </a:tc>
                <a:extLst>
                  <a:ext uri="{0D108BD9-81ED-4DB2-BD59-A6C34878D82A}">
                    <a16:rowId xmlns:a16="http://schemas.microsoft.com/office/drawing/2014/main" val="3022515083"/>
                  </a:ext>
                </a:extLst>
              </a:tr>
              <a:tr h="3766954">
                <a:tc>
                  <a:txBody>
                    <a:bodyPr/>
                    <a:lstStyle/>
                    <a:p>
                      <a:r>
                        <a:rPr lang="nb-NO" sz="1400" b="1" u="sng" dirty="0">
                          <a:solidFill>
                            <a:schemeClr val="accent1">
                              <a:lumMod val="75000"/>
                            </a:schemeClr>
                          </a:solidFill>
                          <a:latin typeface="+mj-lt"/>
                          <a:ea typeface="Annai MN" pitchFamily="2" charset="77"/>
                          <a:cs typeface="Annai MN" pitchFamily="2" charset="77"/>
                        </a:rPr>
                        <a:t>Språkativiteter</a:t>
                      </a:r>
                    </a:p>
                    <a:p>
                      <a:r>
                        <a:rPr lang="nb-NO" sz="1400" dirty="0">
                          <a:solidFill>
                            <a:schemeClr val="accent1">
                              <a:lumMod val="75000"/>
                            </a:schemeClr>
                          </a:solidFill>
                          <a:latin typeface="+mj-lt"/>
                          <a:ea typeface="Annai MN" pitchFamily="2" charset="77"/>
                          <a:cs typeface="Annai MN" pitchFamily="2" charset="77"/>
                        </a:rPr>
                        <a:t>Vi har fokus på å legge til rette for aktiviteter som stimulerer språkutvikling. </a:t>
                      </a:r>
                    </a:p>
                    <a:p>
                      <a:pPr marL="285750" indent="-285750">
                        <a:buFont typeface="Arial" panose="020B0604020202020204" pitchFamily="34" charset="0"/>
                        <a:buChar char="•"/>
                      </a:pPr>
                      <a:r>
                        <a:rPr lang="nb-NO" sz="1400" dirty="0">
                          <a:solidFill>
                            <a:schemeClr val="accent1">
                              <a:lumMod val="75000"/>
                            </a:schemeClr>
                          </a:solidFill>
                          <a:latin typeface="+mj-lt"/>
                          <a:ea typeface="Annai MN" pitchFamily="2" charset="77"/>
                          <a:cs typeface="Annai MN" pitchFamily="2" charset="77"/>
                        </a:rPr>
                        <a:t>Sang</a:t>
                      </a:r>
                    </a:p>
                    <a:p>
                      <a:pPr marL="285750" indent="-285750">
                        <a:buFont typeface="Arial" panose="020B0604020202020204" pitchFamily="34" charset="0"/>
                        <a:buChar char="•"/>
                      </a:pPr>
                      <a:r>
                        <a:rPr lang="nb-NO" sz="1400" dirty="0">
                          <a:solidFill>
                            <a:schemeClr val="accent1">
                              <a:lumMod val="75000"/>
                            </a:schemeClr>
                          </a:solidFill>
                          <a:latin typeface="+mj-lt"/>
                          <a:ea typeface="Annai MN" pitchFamily="2" charset="77"/>
                          <a:cs typeface="Annai MN" pitchFamily="2" charset="77"/>
                        </a:rPr>
                        <a:t>Høytlesing </a:t>
                      </a:r>
                    </a:p>
                    <a:p>
                      <a:pPr marL="285750" indent="-285750">
                        <a:buFont typeface="Arial" panose="020B0604020202020204" pitchFamily="34" charset="0"/>
                        <a:buChar char="•"/>
                      </a:pPr>
                      <a:r>
                        <a:rPr lang="nb-NO" sz="1400" dirty="0">
                          <a:solidFill>
                            <a:schemeClr val="accent1">
                              <a:lumMod val="75000"/>
                            </a:schemeClr>
                          </a:solidFill>
                          <a:latin typeface="+mj-lt"/>
                          <a:ea typeface="Annai MN" pitchFamily="2" charset="77"/>
                          <a:cs typeface="Annai MN" pitchFamily="2" charset="77"/>
                        </a:rPr>
                        <a:t>Fortellinger</a:t>
                      </a:r>
                    </a:p>
                    <a:p>
                      <a:pPr marL="285750" indent="-285750">
                        <a:buFont typeface="Arial" panose="020B0604020202020204" pitchFamily="34" charset="0"/>
                        <a:buChar char="•"/>
                      </a:pPr>
                      <a:r>
                        <a:rPr lang="nb-NO" sz="1400" dirty="0">
                          <a:solidFill>
                            <a:schemeClr val="accent1">
                              <a:lumMod val="75000"/>
                            </a:schemeClr>
                          </a:solidFill>
                          <a:latin typeface="+mj-lt"/>
                          <a:ea typeface="Annai MN" pitchFamily="2" charset="77"/>
                          <a:cs typeface="Annai MN" pitchFamily="2" charset="77"/>
                        </a:rPr>
                        <a:t>Munnmotorikk</a:t>
                      </a:r>
                    </a:p>
                    <a:p>
                      <a:pPr marL="285750" indent="-285750">
                        <a:buFont typeface="Arial" panose="020B0604020202020204" pitchFamily="34" charset="0"/>
                        <a:buChar char="•"/>
                      </a:pPr>
                      <a:r>
                        <a:rPr lang="nb-NO" sz="1400" dirty="0">
                          <a:solidFill>
                            <a:schemeClr val="accent1">
                              <a:lumMod val="75000"/>
                            </a:schemeClr>
                          </a:solidFill>
                          <a:latin typeface="+mj-lt"/>
                          <a:ea typeface="Annai MN" pitchFamily="2" charset="77"/>
                          <a:cs typeface="Annai MN" pitchFamily="2" charset="77"/>
                        </a:rPr>
                        <a:t>Rim og Regler</a:t>
                      </a:r>
                    </a:p>
                  </a:txBody>
                  <a:tcPr/>
                </a:tc>
                <a:tc>
                  <a:txBody>
                    <a:bodyPr/>
                    <a:lstStyle/>
                    <a:p>
                      <a:r>
                        <a:rPr lang="nb-NO" sz="1400" b="1" u="sng" dirty="0">
                          <a:solidFill>
                            <a:schemeClr val="accent1">
                              <a:lumMod val="75000"/>
                            </a:schemeClr>
                          </a:solidFill>
                          <a:latin typeface="+mj-lt"/>
                          <a:ea typeface="Annai MN" pitchFamily="2" charset="77"/>
                          <a:cs typeface="Annai MN" pitchFamily="2" charset="77"/>
                        </a:rPr>
                        <a:t>Turdag</a:t>
                      </a:r>
                    </a:p>
                    <a:p>
                      <a:r>
                        <a:rPr lang="nb-NO" sz="1400" b="0" u="none" dirty="0">
                          <a:solidFill>
                            <a:schemeClr val="accent1">
                              <a:lumMod val="75000"/>
                            </a:schemeClr>
                          </a:solidFill>
                          <a:latin typeface="+mj-lt"/>
                          <a:ea typeface="Annai MN" pitchFamily="2" charset="77"/>
                          <a:cs typeface="Annai MN" pitchFamily="2" charset="77"/>
                        </a:rPr>
                        <a:t>På turdagene varierer vi hvor vi går. Vi søker opp-</a:t>
                      </a:r>
                      <a:r>
                        <a:rPr lang="nb-NO" sz="1400" b="0" u="none" dirty="0" err="1">
                          <a:solidFill>
                            <a:schemeClr val="accent1">
                              <a:lumMod val="75000"/>
                            </a:schemeClr>
                          </a:solidFill>
                          <a:latin typeface="+mj-lt"/>
                          <a:ea typeface="Annai MN" pitchFamily="2" charset="77"/>
                          <a:cs typeface="Annai MN" pitchFamily="2" charset="77"/>
                        </a:rPr>
                        <a:t>levelser</a:t>
                      </a:r>
                      <a:r>
                        <a:rPr lang="nb-NO" sz="1400" b="0" u="none" dirty="0">
                          <a:solidFill>
                            <a:schemeClr val="accent1">
                              <a:lumMod val="75000"/>
                            </a:schemeClr>
                          </a:solidFill>
                          <a:latin typeface="+mj-lt"/>
                          <a:ea typeface="Annai MN" pitchFamily="2" charset="77"/>
                          <a:cs typeface="Annai MN" pitchFamily="2" charset="77"/>
                        </a:rPr>
                        <a:t> for barna. Samtidig som de blir kjent med nærområdet og byen vår. </a:t>
                      </a:r>
                    </a:p>
                    <a:p>
                      <a:endParaRPr lang="nb-NO" sz="1400" b="0" u="none" dirty="0">
                        <a:solidFill>
                          <a:schemeClr val="accent1">
                            <a:lumMod val="75000"/>
                          </a:schemeClr>
                        </a:solidFill>
                        <a:latin typeface="+mj-lt"/>
                        <a:ea typeface="Annai MN" pitchFamily="2" charset="77"/>
                        <a:cs typeface="Annai MN" pitchFamily="2" charset="77"/>
                      </a:endParaRPr>
                    </a:p>
                    <a:p>
                      <a:r>
                        <a:rPr lang="nb-NO" sz="1400" b="0" u="none" dirty="0">
                          <a:solidFill>
                            <a:schemeClr val="accent1">
                              <a:lumMod val="75000"/>
                            </a:schemeClr>
                          </a:solidFill>
                          <a:latin typeface="+mj-lt"/>
                          <a:ea typeface="Annai MN" pitchFamily="2" charset="77"/>
                          <a:cs typeface="Annai MN" pitchFamily="2" charset="77"/>
                        </a:rPr>
                        <a:t>Vi varierer på at barna sitter i vogner – men viktig at de også går litt når vi er på tur. </a:t>
                      </a:r>
                    </a:p>
                    <a:p>
                      <a:endParaRPr lang="nb-NO" sz="1400" b="0" u="none" dirty="0">
                        <a:solidFill>
                          <a:schemeClr val="accent1">
                            <a:lumMod val="75000"/>
                          </a:schemeClr>
                        </a:solidFill>
                        <a:latin typeface="+mj-lt"/>
                        <a:ea typeface="Annai MN" pitchFamily="2" charset="77"/>
                        <a:cs typeface="Annai MN" pitchFamily="2" charset="77"/>
                      </a:endParaRPr>
                    </a:p>
                    <a:p>
                      <a:r>
                        <a:rPr lang="nb-NO" sz="1400" b="0" u="none" dirty="0">
                          <a:solidFill>
                            <a:schemeClr val="accent1">
                              <a:lumMod val="75000"/>
                            </a:schemeClr>
                          </a:solidFill>
                          <a:latin typeface="+mj-lt"/>
                          <a:ea typeface="Annai MN" pitchFamily="2" charset="77"/>
                          <a:cs typeface="Annai MN" pitchFamily="2" charset="77"/>
                        </a:rPr>
                        <a:t>Vi starter med en turdag i uken. </a:t>
                      </a:r>
                    </a:p>
                  </a:txBody>
                  <a:tcPr/>
                </a:tc>
                <a:tc>
                  <a:txBody>
                    <a:bodyPr/>
                    <a:lstStyle/>
                    <a:p>
                      <a:r>
                        <a:rPr lang="nb-NO" sz="1400" b="1" u="sng" dirty="0">
                          <a:solidFill>
                            <a:schemeClr val="accent1">
                              <a:lumMod val="75000"/>
                            </a:schemeClr>
                          </a:solidFill>
                          <a:latin typeface="+mj-lt"/>
                          <a:ea typeface="Annai MN" pitchFamily="2" charset="77"/>
                          <a:cs typeface="Annai MN" pitchFamily="2" charset="77"/>
                        </a:rPr>
                        <a:t>Kreativ dag</a:t>
                      </a:r>
                    </a:p>
                    <a:p>
                      <a:r>
                        <a:rPr lang="nb-NO" sz="1400" b="0" u="none" dirty="0">
                          <a:solidFill>
                            <a:schemeClr val="accent1">
                              <a:lumMod val="75000"/>
                            </a:schemeClr>
                          </a:solidFill>
                          <a:latin typeface="+mj-lt"/>
                          <a:ea typeface="Annai MN" pitchFamily="2" charset="77"/>
                          <a:cs typeface="Annai MN" pitchFamily="2" charset="77"/>
                        </a:rPr>
                        <a:t>Denne dagen gjør vi mye forskjellig. Og målet er at barna skal bli kjent med forskjellige materiale vi kan bruke. </a:t>
                      </a:r>
                    </a:p>
                    <a:p>
                      <a:endParaRPr lang="nb-NO" sz="1400" b="0" u="none" dirty="0">
                        <a:solidFill>
                          <a:schemeClr val="accent1">
                            <a:lumMod val="75000"/>
                          </a:schemeClr>
                        </a:solidFill>
                        <a:latin typeface="+mj-lt"/>
                        <a:ea typeface="Annai MN" pitchFamily="2" charset="77"/>
                        <a:cs typeface="Annai MN" pitchFamily="2" charset="77"/>
                      </a:endParaRPr>
                    </a:p>
                    <a:p>
                      <a:r>
                        <a:rPr lang="nb-NO" sz="1400" b="0" u="none" dirty="0">
                          <a:solidFill>
                            <a:schemeClr val="accent1">
                              <a:lumMod val="75000"/>
                            </a:schemeClr>
                          </a:solidFill>
                          <a:latin typeface="+mj-lt"/>
                          <a:ea typeface="Annai MN" pitchFamily="2" charset="77"/>
                          <a:cs typeface="Annai MN" pitchFamily="2" charset="77"/>
                        </a:rPr>
                        <a:t>Vi har også sanseopplevelser denne dagen. Med </a:t>
                      </a:r>
                      <a:r>
                        <a:rPr lang="nb-NO" sz="1400" b="0" u="none" dirty="0" err="1">
                          <a:solidFill>
                            <a:schemeClr val="accent1">
                              <a:lumMod val="75000"/>
                            </a:schemeClr>
                          </a:solidFill>
                          <a:latin typeface="+mj-lt"/>
                          <a:ea typeface="Annai MN" pitchFamily="2" charset="77"/>
                          <a:cs typeface="Annai MN" pitchFamily="2" charset="77"/>
                        </a:rPr>
                        <a:t>feks</a:t>
                      </a:r>
                      <a:r>
                        <a:rPr lang="nb-NO" sz="1400" b="0" u="none" dirty="0">
                          <a:solidFill>
                            <a:schemeClr val="accent1">
                              <a:lumMod val="75000"/>
                            </a:schemeClr>
                          </a:solidFill>
                          <a:latin typeface="+mj-lt"/>
                          <a:ea typeface="Annai MN" pitchFamily="2" charset="77"/>
                          <a:cs typeface="Annai MN" pitchFamily="2" charset="77"/>
                        </a:rPr>
                        <a:t> smaker, lyder, lukter osv. </a:t>
                      </a:r>
                    </a:p>
                  </a:txBody>
                  <a:tcPr/>
                </a:tc>
                <a:tc>
                  <a:txBody>
                    <a:bodyPr/>
                    <a:lstStyle/>
                    <a:p>
                      <a:r>
                        <a:rPr lang="nb-NO" sz="1400" b="1" u="sng" dirty="0">
                          <a:solidFill>
                            <a:schemeClr val="accent1">
                              <a:lumMod val="75000"/>
                            </a:schemeClr>
                          </a:solidFill>
                          <a:latin typeface="+mj-lt"/>
                          <a:ea typeface="Annai MN" pitchFamily="2" charset="77"/>
                          <a:cs typeface="Annai MN" pitchFamily="2" charset="77"/>
                        </a:rPr>
                        <a:t>Todlerdag og møtedag. </a:t>
                      </a:r>
                    </a:p>
                    <a:p>
                      <a:r>
                        <a:rPr lang="nb-NO" sz="1400" b="0" u="none" dirty="0">
                          <a:solidFill>
                            <a:schemeClr val="accent1">
                              <a:lumMod val="75000"/>
                            </a:schemeClr>
                          </a:solidFill>
                          <a:latin typeface="+mj-lt"/>
                          <a:ea typeface="Annai MN" pitchFamily="2" charset="77"/>
                          <a:cs typeface="Annai MN" pitchFamily="2" charset="77"/>
                        </a:rPr>
                        <a:t>Gruppen vår er i en alder med mye kroppslig aktivitet. Vi lager hinderløype, har disko, Minirøris osv. Vi utfordrer barna på å bruke kroppen på en annen måte en vanlig. F.eks. balanse, krype, åle, rulle osv. </a:t>
                      </a:r>
                    </a:p>
                  </a:txBody>
                  <a:tcPr/>
                </a:tc>
                <a:tc>
                  <a:txBody>
                    <a:bodyPr/>
                    <a:lstStyle/>
                    <a:p>
                      <a:r>
                        <a:rPr lang="nb-NO" sz="1400" b="1" u="sng" dirty="0">
                          <a:solidFill>
                            <a:schemeClr val="accent1">
                              <a:lumMod val="75000"/>
                            </a:schemeClr>
                          </a:solidFill>
                          <a:latin typeface="+mj-lt"/>
                          <a:ea typeface="Annai MN" pitchFamily="2" charset="77"/>
                          <a:cs typeface="Annai MN" pitchFamily="2" charset="77"/>
                        </a:rPr>
                        <a:t>MATDAG</a:t>
                      </a:r>
                      <a:endParaRPr lang="nb-NO" sz="1400" b="0" u="none" dirty="0">
                        <a:solidFill>
                          <a:schemeClr val="accent1">
                            <a:lumMod val="75000"/>
                          </a:schemeClr>
                        </a:solidFill>
                        <a:latin typeface="+mj-lt"/>
                        <a:ea typeface="Annai MN" pitchFamily="2" charset="77"/>
                        <a:cs typeface="Annai MN" pitchFamily="2" charset="77"/>
                      </a:endParaRPr>
                    </a:p>
                    <a:p>
                      <a:endParaRPr lang="nb-NO" sz="1400" b="0" u="none" dirty="0">
                        <a:solidFill>
                          <a:schemeClr val="accent1">
                            <a:lumMod val="75000"/>
                          </a:schemeClr>
                        </a:solidFill>
                        <a:latin typeface="+mj-lt"/>
                        <a:ea typeface="Annai MN" pitchFamily="2" charset="77"/>
                        <a:cs typeface="Annai MN" pitchFamily="2" charset="77"/>
                      </a:endParaRPr>
                    </a:p>
                    <a:p>
                      <a:r>
                        <a:rPr lang="nb-NO" sz="1400" b="0" u="none" dirty="0">
                          <a:solidFill>
                            <a:schemeClr val="accent1">
                              <a:lumMod val="75000"/>
                            </a:schemeClr>
                          </a:solidFill>
                          <a:latin typeface="+mj-lt"/>
                          <a:ea typeface="Annai MN" pitchFamily="2" charset="77"/>
                          <a:cs typeface="Annai MN" pitchFamily="2" charset="77"/>
                        </a:rPr>
                        <a:t>I dag er vi på kjøkkenet og lager mat. Noen barn er med i aktiviteten. Og resten er på Naturrommet og leker med alt det spennende som er der. </a:t>
                      </a:r>
                    </a:p>
                  </a:txBody>
                  <a:tcPr/>
                </a:tc>
                <a:extLst>
                  <a:ext uri="{0D108BD9-81ED-4DB2-BD59-A6C34878D82A}">
                    <a16:rowId xmlns:a16="http://schemas.microsoft.com/office/drawing/2014/main" val="3444177173"/>
                  </a:ext>
                </a:extLst>
              </a:tr>
            </a:tbl>
          </a:graphicData>
        </a:graphic>
      </p:graphicFrame>
    </p:spTree>
    <p:extLst>
      <p:ext uri="{BB962C8B-B14F-4D97-AF65-F5344CB8AC3E}">
        <p14:creationId xmlns:p14="http://schemas.microsoft.com/office/powerpoint/2010/main" val="35264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F46A49-8C1F-7D5E-B18D-99C60291460F}"/>
              </a:ext>
            </a:extLst>
          </p:cNvPr>
          <p:cNvSpPr>
            <a:spLocks noGrp="1"/>
          </p:cNvSpPr>
          <p:nvPr>
            <p:ph type="title"/>
          </p:nvPr>
        </p:nvSpPr>
        <p:spPr/>
        <p:txBody>
          <a:bodyPr/>
          <a:lstStyle/>
          <a:p>
            <a:r>
              <a:rPr lang="nb-NO" dirty="0">
                <a:solidFill>
                  <a:schemeClr val="accent1">
                    <a:lumMod val="60000"/>
                    <a:lumOff val="40000"/>
                  </a:schemeClr>
                </a:solidFill>
                <a:latin typeface="Broadway" panose="04040905080B02020502" pitchFamily="82" charset="0"/>
              </a:rPr>
              <a:t>Barn, natur og bevegelse </a:t>
            </a:r>
          </a:p>
        </p:txBody>
      </p:sp>
      <p:sp>
        <p:nvSpPr>
          <p:cNvPr id="3" name="Plassholder for innhold 2">
            <a:extLst>
              <a:ext uri="{FF2B5EF4-FFF2-40B4-BE49-F238E27FC236}">
                <a16:creationId xmlns:a16="http://schemas.microsoft.com/office/drawing/2014/main" id="{2845ED96-A485-B51B-49B7-FEA5954044C4}"/>
              </a:ext>
            </a:extLst>
          </p:cNvPr>
          <p:cNvSpPr>
            <a:spLocks noGrp="1"/>
          </p:cNvSpPr>
          <p:nvPr>
            <p:ph sz="half" idx="1"/>
          </p:nvPr>
        </p:nvSpPr>
        <p:spPr>
          <a:xfrm>
            <a:off x="1278294" y="2002906"/>
            <a:ext cx="9769151" cy="3716759"/>
          </a:xfrm>
        </p:spPr>
        <p:txBody>
          <a:bodyPr>
            <a:normAutofit/>
          </a:bodyPr>
          <a:lstStyle/>
          <a:p>
            <a:pPr marL="0" indent="0">
              <a:buNone/>
            </a:pPr>
            <a:r>
              <a:rPr lang="nb-NO" sz="1800" dirty="0">
                <a:solidFill>
                  <a:schemeClr val="accent1">
                    <a:lumMod val="75000"/>
                  </a:schemeClr>
                </a:solidFill>
                <a:latin typeface="+mj-lt"/>
              </a:rPr>
              <a:t>Frydenborg barnehage har i flere år jobbet aktivt og målrettet med sitt satsningsområde «Barn, natur og bevegelse». Vi har gjennom årene opparbeidet oss en unik kompetanse når det gjelder å bruke naturen som arena for barns utvikling, lek og læring. Fysisk aktivitet er en kilde til glede, livsutfoldelse, positive mestringsopplevelser og fremmer sosial læring. </a:t>
            </a:r>
          </a:p>
          <a:p>
            <a:pPr marL="0" indent="0">
              <a:buNone/>
            </a:pPr>
            <a:r>
              <a:rPr lang="nb-NO" sz="1800" dirty="0">
                <a:solidFill>
                  <a:schemeClr val="accent1">
                    <a:lumMod val="75000"/>
                  </a:schemeClr>
                </a:solidFill>
                <a:latin typeface="+mj-lt"/>
              </a:rPr>
              <a:t>Nå som vi har blitt ekornbarn kommer vi til å bruke </a:t>
            </a:r>
            <a:r>
              <a:rPr lang="nb-NO" sz="1800" dirty="0" err="1">
                <a:solidFill>
                  <a:schemeClr val="accent1">
                    <a:lumMod val="75000"/>
                  </a:schemeClr>
                </a:solidFill>
                <a:latin typeface="+mj-lt"/>
              </a:rPr>
              <a:t>Mummidalen</a:t>
            </a:r>
            <a:r>
              <a:rPr lang="nb-NO" sz="1800" dirty="0">
                <a:solidFill>
                  <a:schemeClr val="accent1">
                    <a:lumMod val="75000"/>
                  </a:schemeClr>
                </a:solidFill>
                <a:latin typeface="+mj-lt"/>
              </a:rPr>
              <a:t>, det blir et fast sted vi går til. Vi har  i første omgang startet med å gå til lekeplassen ved menighetshuset og jobber oss mot faste turer til </a:t>
            </a:r>
            <a:r>
              <a:rPr lang="nb-NO" sz="1800" dirty="0" err="1">
                <a:solidFill>
                  <a:schemeClr val="accent1">
                    <a:lumMod val="75000"/>
                  </a:schemeClr>
                </a:solidFill>
                <a:latin typeface="+mj-lt"/>
              </a:rPr>
              <a:t>Mummidalen</a:t>
            </a:r>
            <a:r>
              <a:rPr lang="nb-NO" sz="1800" dirty="0">
                <a:solidFill>
                  <a:schemeClr val="accent1">
                    <a:lumMod val="75000"/>
                  </a:schemeClr>
                </a:solidFill>
                <a:latin typeface="+mj-lt"/>
              </a:rPr>
              <a:t>. Vi skal ha fokus på en positiv turopplevelse så vi tar lengden på turen etter hvordan vi ser barna har det på tur og justerer etter behov </a:t>
            </a:r>
            <a:r>
              <a:rPr lang="nb-NO" sz="1800" dirty="0">
                <a:solidFill>
                  <a:schemeClr val="accent1">
                    <a:lumMod val="75000"/>
                  </a:schemeClr>
                </a:solidFill>
                <a:latin typeface="+mj-lt"/>
                <a:sym typeface="Wingdings" panose="05000000000000000000" pitchFamily="2" charset="2"/>
              </a:rPr>
              <a:t> </a:t>
            </a:r>
            <a:endParaRPr lang="nb-NO" sz="1800" dirty="0">
              <a:solidFill>
                <a:schemeClr val="accent1">
                  <a:lumMod val="75000"/>
                </a:schemeClr>
              </a:solidFill>
              <a:latin typeface="+mj-lt"/>
            </a:endParaRPr>
          </a:p>
          <a:p>
            <a:pPr marL="0" indent="0">
              <a:buNone/>
            </a:pPr>
            <a:r>
              <a:rPr lang="nb-NO" sz="1800" dirty="0">
                <a:solidFill>
                  <a:schemeClr val="accent1">
                    <a:lumMod val="75000"/>
                  </a:schemeClr>
                </a:solidFill>
                <a:latin typeface="+mj-lt"/>
              </a:rPr>
              <a:t>I Rammeplan for barnehagen (01.08.17) under fagområdet «Natur, miljø og teknologi» står det at «Barnehagen skal bidra til at barna blir glade i naturen og får erfaringer med naturen som fremmer evnen til å orientere seg og oppholde seg i naturen til ulike årstider.» Her mener vi at Frydenborg barnehage sin satsning på uteliv og natur og vårt arbeid med uteliv er helt i tråd med hva Rammeplanen sier.</a:t>
            </a:r>
          </a:p>
        </p:txBody>
      </p:sp>
    </p:spTree>
    <p:extLst>
      <p:ext uri="{BB962C8B-B14F-4D97-AF65-F5344CB8AC3E}">
        <p14:creationId xmlns:p14="http://schemas.microsoft.com/office/powerpoint/2010/main" val="3092116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3D3E8D-A8A4-E4E9-7553-518A48F96991}"/>
              </a:ext>
            </a:extLst>
          </p:cNvPr>
          <p:cNvSpPr>
            <a:spLocks noGrp="1"/>
          </p:cNvSpPr>
          <p:nvPr>
            <p:ph type="ctrTitle"/>
          </p:nvPr>
        </p:nvSpPr>
        <p:spPr>
          <a:xfrm>
            <a:off x="1524000" y="1005839"/>
            <a:ext cx="9144000" cy="3773979"/>
          </a:xfrm>
        </p:spPr>
        <p:txBody>
          <a:bodyPr>
            <a:normAutofit/>
          </a:bodyPr>
          <a:lstStyle/>
          <a:p>
            <a:r>
              <a:rPr lang="nb-NO" dirty="0">
                <a:solidFill>
                  <a:schemeClr val="accent1">
                    <a:lumMod val="60000"/>
                    <a:lumOff val="40000"/>
                  </a:schemeClr>
                </a:solidFill>
                <a:latin typeface="Broadway" pitchFamily="82" charset="77"/>
              </a:rPr>
              <a:t>ÅRSHJUL EKORN BLÅ GRUPPE</a:t>
            </a:r>
            <a:br>
              <a:rPr lang="nb-NO" dirty="0">
                <a:solidFill>
                  <a:schemeClr val="accent1">
                    <a:lumMod val="60000"/>
                    <a:lumOff val="40000"/>
                  </a:schemeClr>
                </a:solidFill>
                <a:latin typeface="Broadway" pitchFamily="82" charset="77"/>
              </a:rPr>
            </a:br>
            <a:r>
              <a:rPr lang="nb-NO" dirty="0">
                <a:solidFill>
                  <a:schemeClr val="accent1">
                    <a:lumMod val="60000"/>
                    <a:lumOff val="40000"/>
                  </a:schemeClr>
                </a:solidFill>
                <a:latin typeface="Broadway" pitchFamily="82" charset="77"/>
              </a:rPr>
              <a:t>2026 - 2027</a:t>
            </a:r>
          </a:p>
        </p:txBody>
      </p:sp>
    </p:spTree>
    <p:extLst>
      <p:ext uri="{BB962C8B-B14F-4D97-AF65-F5344CB8AC3E}">
        <p14:creationId xmlns:p14="http://schemas.microsoft.com/office/powerpoint/2010/main" val="282804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5BEA09D2-1345-2CA7-7E1C-8C8E406D94BB}"/>
              </a:ext>
            </a:extLst>
          </p:cNvPr>
          <p:cNvSpPr>
            <a:spLocks noGrp="1"/>
          </p:cNvSpPr>
          <p:nvPr>
            <p:ph type="body" idx="1"/>
          </p:nvPr>
        </p:nvSpPr>
        <p:spPr>
          <a:xfrm>
            <a:off x="839787" y="465680"/>
            <a:ext cx="5157787" cy="823912"/>
          </a:xfrm>
        </p:spPr>
        <p:txBody>
          <a:bodyPr/>
          <a:lstStyle/>
          <a:p>
            <a:r>
              <a:rPr lang="nb-NO" dirty="0">
                <a:solidFill>
                  <a:schemeClr val="accent1">
                    <a:lumMod val="60000"/>
                    <a:lumOff val="40000"/>
                  </a:schemeClr>
                </a:solidFill>
                <a:latin typeface="Broadway" pitchFamily="82" charset="77"/>
              </a:rPr>
              <a:t>AUGUST 2026</a:t>
            </a:r>
            <a:endParaRPr lang="en-US" dirty="0">
              <a:solidFill>
                <a:schemeClr val="accent1">
                  <a:lumMod val="60000"/>
                  <a:lumOff val="40000"/>
                </a:schemeClr>
              </a:solidFill>
              <a:latin typeface="Broadway" pitchFamily="82" charset="77"/>
            </a:endParaRPr>
          </a:p>
        </p:txBody>
      </p:sp>
      <p:sp>
        <p:nvSpPr>
          <p:cNvPr id="3" name="Plassholder for innhold 2">
            <a:extLst>
              <a:ext uri="{FF2B5EF4-FFF2-40B4-BE49-F238E27FC236}">
                <a16:creationId xmlns:a16="http://schemas.microsoft.com/office/drawing/2014/main" id="{B5866032-43BB-4570-AF19-44119D3BD7F5}"/>
              </a:ext>
            </a:extLst>
          </p:cNvPr>
          <p:cNvSpPr>
            <a:spLocks noGrp="1"/>
          </p:cNvSpPr>
          <p:nvPr>
            <p:ph sz="half" idx="2"/>
          </p:nvPr>
        </p:nvSpPr>
        <p:spPr>
          <a:xfrm>
            <a:off x="839788" y="1289592"/>
            <a:ext cx="5157787" cy="4900071"/>
          </a:xfrm>
        </p:spPr>
        <p:txBody>
          <a:bodyPr>
            <a:normAutofit lnSpcReduction="10000"/>
          </a:bodyPr>
          <a:lstStyle/>
          <a:p>
            <a:r>
              <a:rPr lang="nb-NO" sz="1600" dirty="0">
                <a:solidFill>
                  <a:schemeClr val="accent1">
                    <a:lumMod val="75000"/>
                  </a:schemeClr>
                </a:solidFill>
                <a:latin typeface="+mj-lt"/>
                <a:ea typeface="Annai MN" pitchFamily="2" charset="77"/>
                <a:cs typeface="Annai MN" pitchFamily="2" charset="77"/>
              </a:rPr>
              <a:t>August kan være en fin måned. Når mulighetene byr seg tar vi turer ut i nærområdet på fine dager. </a:t>
            </a:r>
          </a:p>
          <a:p>
            <a:r>
              <a:rPr lang="nb-NO" sz="1600" dirty="0">
                <a:solidFill>
                  <a:schemeClr val="accent1">
                    <a:lumMod val="75000"/>
                  </a:schemeClr>
                </a:solidFill>
                <a:latin typeface="+mj-lt"/>
                <a:ea typeface="Annai MN" pitchFamily="2" charset="77"/>
                <a:cs typeface="Annai MN" pitchFamily="2" charset="77"/>
              </a:rPr>
              <a:t>Vi bruker første delen av august på tilvenning. Dette året er en stor overgang til å bli «store» i barnehagen. Det er færre voksne på gruppen og de er i andre rom en før sommeren. Vi starter opp med planlagte aktiviteter slik at barna kommer inn i rutiner. </a:t>
            </a:r>
          </a:p>
          <a:p>
            <a:r>
              <a:rPr lang="nb-NO" sz="1600" b="1" dirty="0">
                <a:solidFill>
                  <a:schemeClr val="accent1">
                    <a:lumMod val="75000"/>
                  </a:schemeClr>
                </a:solidFill>
                <a:latin typeface="+mj-lt"/>
                <a:ea typeface="Annai MN" pitchFamily="2" charset="77"/>
                <a:cs typeface="Annai MN" pitchFamily="2" charset="77"/>
              </a:rPr>
              <a:t>Mange barn bruker fortsatt bleie når de starter i august. Avvenning med bleie må gjøres hjemme før barna kan gå uten bleie i barnehagen. Vi motiverer til at barna bruker toalettet når vi skifter bleier. </a:t>
            </a:r>
          </a:p>
          <a:p>
            <a:endParaRPr lang="nb-NO" sz="1600" dirty="0">
              <a:solidFill>
                <a:schemeClr val="accent1">
                  <a:lumMod val="75000"/>
                </a:schemeClr>
              </a:solidFill>
              <a:latin typeface="+mj-lt"/>
              <a:ea typeface="Annai MN" pitchFamily="2" charset="77"/>
              <a:cs typeface="Annai MN" pitchFamily="2" charset="77"/>
            </a:endParaRPr>
          </a:p>
          <a:p>
            <a:pPr marL="982980" lvl="2" indent="-342900">
              <a:buFont typeface="Symbol" pitchFamily="2" charset="2"/>
              <a:buChar char=""/>
            </a:pPr>
            <a:r>
              <a:rPr lang="nb-NO" sz="1600" dirty="0">
                <a:solidFill>
                  <a:schemeClr val="accent1">
                    <a:lumMod val="75000"/>
                  </a:schemeClr>
                </a:solidFill>
                <a:effectLst/>
                <a:latin typeface="+mj-lt"/>
                <a:ea typeface="Annai MN" pitchFamily="2" charset="77"/>
                <a:cs typeface="Annai MN" pitchFamily="2" charset="77"/>
              </a:rPr>
              <a:t>Bli kjent med de voksen og barnehagen igjen. </a:t>
            </a:r>
          </a:p>
          <a:p>
            <a:pPr marL="982980" lvl="2" indent="-342900">
              <a:buFont typeface="Symbol" pitchFamily="2" charset="2"/>
              <a:buChar char=""/>
            </a:pPr>
            <a:r>
              <a:rPr lang="nb-NO" sz="1600" dirty="0">
                <a:solidFill>
                  <a:schemeClr val="accent1">
                    <a:lumMod val="75000"/>
                  </a:schemeClr>
                </a:solidFill>
                <a:effectLst/>
                <a:latin typeface="+mj-lt"/>
                <a:ea typeface="Annai MN" pitchFamily="2" charset="77"/>
                <a:cs typeface="Annai MN" pitchFamily="2" charset="77"/>
              </a:rPr>
              <a:t>Gi trygghet og ro. </a:t>
            </a:r>
          </a:p>
          <a:p>
            <a:pPr marL="982980" lvl="2" indent="-342900">
              <a:buFont typeface="Symbol" pitchFamily="2" charset="2"/>
              <a:buChar char=""/>
            </a:pPr>
            <a:r>
              <a:rPr lang="nb-NO" sz="1600" dirty="0">
                <a:solidFill>
                  <a:schemeClr val="accent1">
                    <a:lumMod val="75000"/>
                  </a:schemeClr>
                </a:solidFill>
                <a:effectLst/>
                <a:latin typeface="+mj-lt"/>
                <a:ea typeface="Annai MN" pitchFamily="2" charset="77"/>
                <a:cs typeface="Annai MN" pitchFamily="2" charset="77"/>
              </a:rPr>
              <a:t>Bli kjent med rutiner </a:t>
            </a:r>
          </a:p>
          <a:p>
            <a:pPr lvl="1"/>
            <a:endParaRPr lang="nb-NO" sz="1600" dirty="0">
              <a:solidFill>
                <a:schemeClr val="accent1">
                  <a:lumMod val="75000"/>
                </a:schemeClr>
              </a:solidFill>
              <a:latin typeface="+mj-lt"/>
              <a:ea typeface="Annai MN" pitchFamily="2" charset="77"/>
              <a:cs typeface="Annai MN" pitchFamily="2" charset="77"/>
            </a:endParaRPr>
          </a:p>
          <a:p>
            <a:r>
              <a:rPr lang="nb-NO" sz="1600" dirty="0">
                <a:solidFill>
                  <a:schemeClr val="accent1">
                    <a:lumMod val="75000"/>
                  </a:schemeClr>
                </a:solidFill>
                <a:latin typeface="+mj-lt"/>
                <a:ea typeface="Annai MN" pitchFamily="2" charset="77"/>
                <a:cs typeface="Annai MN" pitchFamily="2" charset="77"/>
              </a:rPr>
              <a:t>Språket har en stor plass hos oss. Og vi jobber med språkstimulering gjennom sang, rim og regler og bøker. </a:t>
            </a:r>
          </a:p>
          <a:p>
            <a:pPr marL="662940" lvl="1" indent="-342900">
              <a:buFont typeface="Symbol" pitchFamily="2" charset="2"/>
              <a:buChar char=""/>
            </a:pPr>
            <a:r>
              <a:rPr lang="nb-NO" sz="1600" dirty="0">
                <a:solidFill>
                  <a:schemeClr val="accent1">
                    <a:lumMod val="75000"/>
                  </a:schemeClr>
                </a:solidFill>
                <a:effectLst/>
                <a:latin typeface="+mj-lt"/>
                <a:ea typeface="Annai MN" pitchFamily="2" charset="77"/>
                <a:cs typeface="Annai MN" pitchFamily="2" charset="77"/>
              </a:rPr>
              <a:t>Jobbe med ord og begreper i hverdagssituasjoner </a:t>
            </a:r>
          </a:p>
          <a:p>
            <a:endParaRPr lang="nb-NO" sz="1100" dirty="0"/>
          </a:p>
        </p:txBody>
      </p:sp>
      <p:sp>
        <p:nvSpPr>
          <p:cNvPr id="10" name="Text Placeholder 4">
            <a:extLst>
              <a:ext uri="{FF2B5EF4-FFF2-40B4-BE49-F238E27FC236}">
                <a16:creationId xmlns:a16="http://schemas.microsoft.com/office/drawing/2014/main" id="{2DE5E99D-31EF-3B1E-DFBA-EF7F054B4D03}"/>
              </a:ext>
            </a:extLst>
          </p:cNvPr>
          <p:cNvSpPr>
            <a:spLocks noGrp="1"/>
          </p:cNvSpPr>
          <p:nvPr>
            <p:ph type="body" sz="quarter" idx="3"/>
          </p:nvPr>
        </p:nvSpPr>
        <p:spPr>
          <a:xfrm>
            <a:off x="5997574" y="465680"/>
            <a:ext cx="5183188" cy="823912"/>
          </a:xfrm>
        </p:spPr>
        <p:txBody>
          <a:bodyPr/>
          <a:lstStyle/>
          <a:p>
            <a:r>
              <a:rPr lang="en-US" dirty="0">
                <a:solidFill>
                  <a:schemeClr val="accent1">
                    <a:lumMod val="60000"/>
                    <a:lumOff val="40000"/>
                  </a:schemeClr>
                </a:solidFill>
                <a:latin typeface="Broadway" pitchFamily="82" charset="77"/>
              </a:rPr>
              <a:t>SEPTEMBER 2026</a:t>
            </a:r>
          </a:p>
        </p:txBody>
      </p:sp>
      <p:sp>
        <p:nvSpPr>
          <p:cNvPr id="12" name="Content Placeholder 5">
            <a:extLst>
              <a:ext uri="{FF2B5EF4-FFF2-40B4-BE49-F238E27FC236}">
                <a16:creationId xmlns:a16="http://schemas.microsoft.com/office/drawing/2014/main" id="{AA5A67DE-262D-3556-ABDE-E0ECE6AC766F}"/>
              </a:ext>
            </a:extLst>
          </p:cNvPr>
          <p:cNvSpPr>
            <a:spLocks noGrp="1"/>
          </p:cNvSpPr>
          <p:nvPr>
            <p:ph sz="quarter" idx="4"/>
          </p:nvPr>
        </p:nvSpPr>
        <p:spPr>
          <a:xfrm>
            <a:off x="6172200" y="1505415"/>
            <a:ext cx="5183188" cy="4684248"/>
          </a:xfrm>
        </p:spPr>
        <p:txBody>
          <a:bodyPr>
            <a:normAutofit lnSpcReduction="10000"/>
          </a:bodyPr>
          <a:lstStyle/>
          <a:p>
            <a:r>
              <a:rPr lang="nb-NO" sz="1600" dirty="0">
                <a:solidFill>
                  <a:schemeClr val="accent1">
                    <a:lumMod val="75000"/>
                  </a:schemeClr>
                </a:solidFill>
                <a:latin typeface="+mj-lt"/>
                <a:ea typeface="Annai MN" pitchFamily="2" charset="77"/>
                <a:cs typeface="Annai MN" pitchFamily="2" charset="77"/>
              </a:rPr>
              <a:t>Vi håper det fortsatt er litt sommer igjen. </a:t>
            </a:r>
          </a:p>
          <a:p>
            <a:r>
              <a:rPr lang="nb-NO" sz="1600" dirty="0">
                <a:solidFill>
                  <a:schemeClr val="accent1">
                    <a:lumMod val="75000"/>
                  </a:schemeClr>
                </a:solidFill>
                <a:latin typeface="+mj-lt"/>
                <a:ea typeface="Annai MN" pitchFamily="2" charset="77"/>
                <a:cs typeface="Annai MN" pitchFamily="2" charset="77"/>
              </a:rPr>
              <a:t>I uke 38 er det brannvernuke. Vi jobber med </a:t>
            </a:r>
            <a:r>
              <a:rPr lang="nb-NO" sz="1600" dirty="0" err="1">
                <a:solidFill>
                  <a:schemeClr val="accent1">
                    <a:lumMod val="75000"/>
                  </a:schemeClr>
                </a:solidFill>
                <a:latin typeface="+mj-lt"/>
                <a:ea typeface="Annai MN" pitchFamily="2" charset="77"/>
                <a:cs typeface="Annai MN" pitchFamily="2" charset="77"/>
              </a:rPr>
              <a:t>Bjørnis</a:t>
            </a:r>
            <a:r>
              <a:rPr lang="nb-NO" sz="1600" dirty="0">
                <a:solidFill>
                  <a:schemeClr val="accent1">
                    <a:lumMod val="75000"/>
                  </a:schemeClr>
                </a:solidFill>
                <a:latin typeface="+mj-lt"/>
                <a:ea typeface="Annai MN" pitchFamily="2" charset="77"/>
                <a:cs typeface="Annai MN" pitchFamily="2" charset="77"/>
              </a:rPr>
              <a:t> og opplegget i pakken der. Vi tar turer til og rundt brannstasjonen vår. Kanskje vi er heldige og får et besøk av brannbilen i uke 38 også. </a:t>
            </a:r>
          </a:p>
          <a:p>
            <a:r>
              <a:rPr lang="nb-NO" sz="1600" dirty="0">
                <a:solidFill>
                  <a:schemeClr val="accent1">
                    <a:lumMod val="75000"/>
                  </a:schemeClr>
                </a:solidFill>
                <a:latin typeface="+mj-lt"/>
                <a:ea typeface="Annai MN" pitchFamily="2" charset="77"/>
                <a:cs typeface="Annai MN" pitchFamily="2" charset="77"/>
              </a:rPr>
              <a:t>Når været er fint tar vi med oss sangkort og bøker ut</a:t>
            </a:r>
          </a:p>
          <a:p>
            <a:endParaRPr lang="en-US" dirty="0"/>
          </a:p>
        </p:txBody>
      </p:sp>
    </p:spTree>
    <p:extLst>
      <p:ext uri="{BB962C8B-B14F-4D97-AF65-F5344CB8AC3E}">
        <p14:creationId xmlns:p14="http://schemas.microsoft.com/office/powerpoint/2010/main" val="142921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B0A24673-0C71-5C53-2759-3339E834A514}"/>
              </a:ext>
            </a:extLst>
          </p:cNvPr>
          <p:cNvSpPr>
            <a:spLocks noGrp="1"/>
          </p:cNvSpPr>
          <p:nvPr>
            <p:ph type="body" idx="1"/>
          </p:nvPr>
        </p:nvSpPr>
        <p:spPr>
          <a:xfrm>
            <a:off x="839787" y="487794"/>
            <a:ext cx="5157787" cy="549269"/>
          </a:xfrm>
        </p:spPr>
        <p:txBody>
          <a:bodyPr/>
          <a:lstStyle/>
          <a:p>
            <a:r>
              <a:rPr lang="en-US" dirty="0">
                <a:solidFill>
                  <a:schemeClr val="accent1">
                    <a:lumMod val="60000"/>
                    <a:lumOff val="40000"/>
                  </a:schemeClr>
                </a:solidFill>
                <a:latin typeface="Broadway" pitchFamily="82" charset="77"/>
              </a:rPr>
              <a:t>OKTOBER 2026</a:t>
            </a:r>
          </a:p>
        </p:txBody>
      </p:sp>
      <p:sp>
        <p:nvSpPr>
          <p:cNvPr id="3" name="Plassholder for innhold 2">
            <a:extLst>
              <a:ext uri="{FF2B5EF4-FFF2-40B4-BE49-F238E27FC236}">
                <a16:creationId xmlns:a16="http://schemas.microsoft.com/office/drawing/2014/main" id="{B5866032-43BB-4570-AF19-44119D3BD7F5}"/>
              </a:ext>
            </a:extLst>
          </p:cNvPr>
          <p:cNvSpPr>
            <a:spLocks noGrp="1"/>
          </p:cNvSpPr>
          <p:nvPr>
            <p:ph sz="half" idx="2"/>
          </p:nvPr>
        </p:nvSpPr>
        <p:spPr>
          <a:xfrm>
            <a:off x="839788" y="1182030"/>
            <a:ext cx="5157787" cy="5007634"/>
          </a:xfrm>
        </p:spPr>
        <p:txBody>
          <a:bodyPr>
            <a:normAutofit/>
          </a:bodyPr>
          <a:lstStyle/>
          <a:p>
            <a:r>
              <a:rPr lang="nb-NO" sz="1600" dirty="0">
                <a:solidFill>
                  <a:schemeClr val="accent1">
                    <a:lumMod val="75000"/>
                  </a:schemeClr>
                </a:solidFill>
                <a:latin typeface="+mj-lt"/>
                <a:ea typeface="Annai MN" pitchFamily="2" charset="77"/>
                <a:cs typeface="Annai MN" pitchFamily="2" charset="77"/>
              </a:rPr>
              <a:t>Vi har samlinger og aktiviteter som normalt så langt det går.</a:t>
            </a:r>
          </a:p>
          <a:p>
            <a:r>
              <a:rPr lang="nb-NO" sz="1600" dirty="0">
                <a:solidFill>
                  <a:schemeClr val="accent1">
                    <a:lumMod val="75000"/>
                  </a:schemeClr>
                </a:solidFill>
                <a:latin typeface="+mj-lt"/>
                <a:ea typeface="Annai MN" pitchFamily="2" charset="77"/>
                <a:cs typeface="Annai MN" pitchFamily="2" charset="77"/>
              </a:rPr>
              <a:t>Vi går på tur og finner blader i fine høstfarger. Vi tørker de og bruker de til sansemotorisk lek.  Kanskje vi finner et tre vi kan følge gjennom året?</a:t>
            </a:r>
          </a:p>
          <a:p>
            <a:r>
              <a:rPr lang="nb-NO" sz="1600" b="1" u="sng" dirty="0">
                <a:solidFill>
                  <a:schemeClr val="accent1">
                    <a:lumMod val="75000"/>
                  </a:schemeClr>
                </a:solidFill>
                <a:latin typeface="+mj-lt"/>
                <a:ea typeface="Annai MN" pitchFamily="2" charset="77"/>
                <a:cs typeface="Annai MN" pitchFamily="2" charset="77"/>
              </a:rPr>
              <a:t>FN dagen er 24 oktober.  </a:t>
            </a:r>
            <a:r>
              <a:rPr lang="nb-NO" sz="1600" dirty="0">
                <a:solidFill>
                  <a:schemeClr val="accent1">
                    <a:lumMod val="75000"/>
                  </a:schemeClr>
                </a:solidFill>
                <a:latin typeface="+mj-lt"/>
                <a:ea typeface="Annai MN" pitchFamily="2" charset="77"/>
                <a:cs typeface="Annai MN" pitchFamily="2" charset="77"/>
              </a:rPr>
              <a:t>Fokus på FN konvensjonen og barn rettigheter. </a:t>
            </a:r>
          </a:p>
          <a:p>
            <a:r>
              <a:rPr lang="nb-NO" sz="1600" dirty="0">
                <a:solidFill>
                  <a:schemeClr val="accent1">
                    <a:lumMod val="75000"/>
                  </a:schemeClr>
                </a:solidFill>
                <a:latin typeface="+mj-lt"/>
                <a:ea typeface="Annai MN" pitchFamily="2" charset="77"/>
                <a:cs typeface="Annai MN" pitchFamily="2" charset="77"/>
              </a:rPr>
              <a:t>Vi starter med Foreldresamtaler og observasjonsmøter. </a:t>
            </a:r>
          </a:p>
          <a:p>
            <a:r>
              <a:rPr lang="nb-NO" sz="1600" b="1" dirty="0">
                <a:solidFill>
                  <a:schemeClr val="accent1">
                    <a:lumMod val="75000"/>
                  </a:schemeClr>
                </a:solidFill>
                <a:latin typeface="+mj-lt"/>
                <a:ea typeface="Annai MN" pitchFamily="2" charset="77"/>
                <a:cs typeface="Annai MN" pitchFamily="2" charset="77"/>
              </a:rPr>
              <a:t>13 oktober er det foreldremøte 18.00 – 20.00</a:t>
            </a:r>
          </a:p>
        </p:txBody>
      </p:sp>
      <p:sp>
        <p:nvSpPr>
          <p:cNvPr id="17" name="Text Placeholder 4">
            <a:extLst>
              <a:ext uri="{FF2B5EF4-FFF2-40B4-BE49-F238E27FC236}">
                <a16:creationId xmlns:a16="http://schemas.microsoft.com/office/drawing/2014/main" id="{8928783A-6A0A-A62C-6880-B00A0E34F2F3}"/>
              </a:ext>
            </a:extLst>
          </p:cNvPr>
          <p:cNvSpPr>
            <a:spLocks noGrp="1"/>
          </p:cNvSpPr>
          <p:nvPr>
            <p:ph type="body" sz="quarter" idx="3"/>
          </p:nvPr>
        </p:nvSpPr>
        <p:spPr>
          <a:xfrm>
            <a:off x="6172200" y="487794"/>
            <a:ext cx="5183188" cy="549269"/>
          </a:xfrm>
        </p:spPr>
        <p:txBody>
          <a:bodyPr/>
          <a:lstStyle/>
          <a:p>
            <a:r>
              <a:rPr lang="en-US" dirty="0">
                <a:solidFill>
                  <a:schemeClr val="accent1">
                    <a:lumMod val="60000"/>
                    <a:lumOff val="40000"/>
                  </a:schemeClr>
                </a:solidFill>
                <a:latin typeface="Broadway" pitchFamily="82" charset="77"/>
              </a:rPr>
              <a:t>NOVEMBER 2026</a:t>
            </a:r>
          </a:p>
        </p:txBody>
      </p:sp>
      <p:sp>
        <p:nvSpPr>
          <p:cNvPr id="19" name="Content Placeholder 5">
            <a:extLst>
              <a:ext uri="{FF2B5EF4-FFF2-40B4-BE49-F238E27FC236}">
                <a16:creationId xmlns:a16="http://schemas.microsoft.com/office/drawing/2014/main" id="{98581A40-26C1-055C-8984-E695A700A52D}"/>
              </a:ext>
            </a:extLst>
          </p:cNvPr>
          <p:cNvSpPr>
            <a:spLocks noGrp="1"/>
          </p:cNvSpPr>
          <p:nvPr>
            <p:ph sz="quarter" idx="4"/>
          </p:nvPr>
        </p:nvSpPr>
        <p:spPr>
          <a:xfrm>
            <a:off x="6172200" y="1182030"/>
            <a:ext cx="5183188" cy="5007633"/>
          </a:xfrm>
        </p:spPr>
        <p:txBody>
          <a:bodyPr>
            <a:normAutofit/>
          </a:bodyPr>
          <a:lstStyle/>
          <a:p>
            <a:r>
              <a:rPr lang="nb-NO" sz="1600" dirty="0">
                <a:solidFill>
                  <a:schemeClr val="accent1">
                    <a:lumMod val="75000"/>
                  </a:schemeClr>
                </a:solidFill>
                <a:latin typeface="+mj-lt"/>
                <a:ea typeface="Annai MN" pitchFamily="2" charset="77"/>
                <a:cs typeface="Annai MN" pitchFamily="2" charset="77"/>
              </a:rPr>
              <a:t>Vi fortsetter med </a:t>
            </a:r>
            <a:r>
              <a:rPr lang="nb-NO" sz="1600" dirty="0" err="1">
                <a:solidFill>
                  <a:schemeClr val="accent1">
                    <a:lumMod val="75000"/>
                  </a:schemeClr>
                </a:solidFill>
                <a:latin typeface="+mj-lt"/>
                <a:ea typeface="Annai MN" pitchFamily="2" charset="77"/>
                <a:cs typeface="Annai MN" pitchFamily="2" charset="77"/>
              </a:rPr>
              <a:t>foreldresamtaler</a:t>
            </a:r>
            <a:r>
              <a:rPr lang="nb-NO" sz="1600" dirty="0">
                <a:solidFill>
                  <a:schemeClr val="accent1">
                    <a:lumMod val="75000"/>
                  </a:schemeClr>
                </a:solidFill>
                <a:latin typeface="+mj-lt"/>
                <a:ea typeface="Annai MN" pitchFamily="2" charset="77"/>
                <a:cs typeface="Annai MN" pitchFamily="2" charset="77"/>
              </a:rPr>
              <a:t> hvis ikke vi rekker alle i oktober. </a:t>
            </a:r>
          </a:p>
          <a:p>
            <a:r>
              <a:rPr lang="nb-NO" sz="1600" dirty="0">
                <a:solidFill>
                  <a:schemeClr val="accent1">
                    <a:lumMod val="75000"/>
                  </a:schemeClr>
                </a:solidFill>
                <a:latin typeface="+mj-lt"/>
                <a:ea typeface="Annai MN" pitchFamily="2" charset="77"/>
                <a:cs typeface="Annai MN" pitchFamily="2" charset="77"/>
              </a:rPr>
              <a:t>November er ofte en kald måned uten snø. Vi finner lønneblader som er brune og bruker de i aktiviteter med barna. </a:t>
            </a:r>
          </a:p>
          <a:p>
            <a:r>
              <a:rPr lang="nb-NO" sz="1600" dirty="0">
                <a:solidFill>
                  <a:schemeClr val="accent1">
                    <a:lumMod val="75000"/>
                  </a:schemeClr>
                </a:solidFill>
                <a:latin typeface="+mj-lt"/>
                <a:ea typeface="Annai MN" pitchFamily="2" charset="77"/>
                <a:cs typeface="Annai MN" pitchFamily="2" charset="77"/>
              </a:rPr>
              <a:t>Vi maler med høstfarger </a:t>
            </a:r>
          </a:p>
          <a:p>
            <a:r>
              <a:rPr lang="nb-NO" sz="1600" dirty="0">
                <a:solidFill>
                  <a:schemeClr val="accent1">
                    <a:lumMod val="75000"/>
                  </a:schemeClr>
                </a:solidFill>
                <a:latin typeface="+mj-lt"/>
                <a:ea typeface="Annai MN" pitchFamily="2" charset="77"/>
                <a:cs typeface="Annai MN" pitchFamily="2" charset="77"/>
              </a:rPr>
              <a:t>I slutten av november begynner vi så smått med juleaktiviteter</a:t>
            </a:r>
          </a:p>
          <a:p>
            <a:r>
              <a:rPr lang="nb-NO" sz="1600" b="1" dirty="0">
                <a:solidFill>
                  <a:schemeClr val="accent1">
                    <a:lumMod val="75000"/>
                  </a:schemeClr>
                </a:solidFill>
                <a:latin typeface="+mj-lt"/>
                <a:ea typeface="Annai MN" pitchFamily="2" charset="77"/>
                <a:cs typeface="Annai MN" pitchFamily="2" charset="77"/>
              </a:rPr>
              <a:t>06 november er det planleggingsdag</a:t>
            </a:r>
          </a:p>
          <a:p>
            <a:endParaRPr lang="en-US" dirty="0"/>
          </a:p>
        </p:txBody>
      </p:sp>
    </p:spTree>
    <p:extLst>
      <p:ext uri="{BB962C8B-B14F-4D97-AF65-F5344CB8AC3E}">
        <p14:creationId xmlns:p14="http://schemas.microsoft.com/office/powerpoint/2010/main" val="3233819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EC8211-DA20-F3D4-F2F3-BCCA1990694E}"/>
              </a:ext>
            </a:extLst>
          </p:cNvPr>
          <p:cNvSpPr>
            <a:spLocks noGrp="1"/>
          </p:cNvSpPr>
          <p:nvPr>
            <p:ph type="title"/>
          </p:nvPr>
        </p:nvSpPr>
        <p:spPr/>
        <p:txBody>
          <a:bodyPr anchor="ctr">
            <a:normAutofit/>
          </a:bodyPr>
          <a:lstStyle/>
          <a:p>
            <a:r>
              <a:rPr lang="nb-NO" dirty="0">
                <a:solidFill>
                  <a:srgbClr val="C00000"/>
                </a:solidFill>
                <a:latin typeface="Broadway" pitchFamily="82" charset="77"/>
              </a:rPr>
              <a:t>                    DESEMBER 2026</a:t>
            </a:r>
          </a:p>
        </p:txBody>
      </p:sp>
      <p:sp>
        <p:nvSpPr>
          <p:cNvPr id="3" name="Plassholder for innhold 2">
            <a:extLst>
              <a:ext uri="{FF2B5EF4-FFF2-40B4-BE49-F238E27FC236}">
                <a16:creationId xmlns:a16="http://schemas.microsoft.com/office/drawing/2014/main" id="{B5866032-43BB-4570-AF19-44119D3BD7F5}"/>
              </a:ext>
            </a:extLst>
          </p:cNvPr>
          <p:cNvSpPr>
            <a:spLocks noGrp="1"/>
          </p:cNvSpPr>
          <p:nvPr>
            <p:ph sz="half" idx="1"/>
          </p:nvPr>
        </p:nvSpPr>
        <p:spPr>
          <a:xfrm>
            <a:off x="3505200" y="1853617"/>
            <a:ext cx="5181600" cy="4351338"/>
          </a:xfrm>
        </p:spPr>
        <p:txBody>
          <a:bodyPr>
            <a:normAutofit/>
          </a:bodyPr>
          <a:lstStyle/>
          <a:p>
            <a:r>
              <a:rPr lang="nb-NO" sz="1600" dirty="0">
                <a:solidFill>
                  <a:schemeClr val="accent1">
                    <a:lumMod val="75000"/>
                  </a:schemeClr>
                </a:solidFill>
                <a:latin typeface="+mj-lt"/>
                <a:ea typeface="Annai MN" pitchFamily="2" charset="77"/>
                <a:cs typeface="Annai MN" pitchFamily="2" charset="77"/>
              </a:rPr>
              <a:t>Desembermåned skal være en måned fylt med ro i barnehagen. Vi skal ha hyggelige aktiviteter, men vi har fokus på prosess ikke produkt. </a:t>
            </a:r>
          </a:p>
          <a:p>
            <a:pPr lvl="1"/>
            <a:r>
              <a:rPr lang="nb-NO" sz="1600" dirty="0">
                <a:solidFill>
                  <a:schemeClr val="accent1">
                    <a:lumMod val="75000"/>
                  </a:schemeClr>
                </a:solidFill>
                <a:latin typeface="+mj-lt"/>
                <a:ea typeface="Annai MN" pitchFamily="2" charset="77"/>
                <a:cs typeface="Annai MN" pitchFamily="2" charset="77"/>
              </a:rPr>
              <a:t>Vi skal bake litt julekaker</a:t>
            </a:r>
          </a:p>
          <a:p>
            <a:pPr lvl="1"/>
            <a:r>
              <a:rPr lang="nb-NO" sz="1600" dirty="0">
                <a:solidFill>
                  <a:schemeClr val="accent1">
                    <a:lumMod val="75000"/>
                  </a:schemeClr>
                </a:solidFill>
                <a:latin typeface="+mj-lt"/>
                <a:ea typeface="Annai MN" pitchFamily="2" charset="77"/>
                <a:cs typeface="Annai MN" pitchFamily="2" charset="77"/>
              </a:rPr>
              <a:t>Juleverksted </a:t>
            </a:r>
          </a:p>
          <a:p>
            <a:pPr lvl="1"/>
            <a:r>
              <a:rPr lang="nb-NO" sz="1600" dirty="0">
                <a:solidFill>
                  <a:schemeClr val="accent1">
                    <a:lumMod val="75000"/>
                  </a:schemeClr>
                </a:solidFill>
                <a:latin typeface="+mj-lt"/>
                <a:ea typeface="Annai MN" pitchFamily="2" charset="77"/>
                <a:cs typeface="Annai MN" pitchFamily="2" charset="77"/>
              </a:rPr>
              <a:t>Lese julefortellinger og høre julemusikk</a:t>
            </a:r>
          </a:p>
          <a:p>
            <a:pPr lvl="1"/>
            <a:r>
              <a:rPr lang="nb-NO" sz="1600" dirty="0">
                <a:solidFill>
                  <a:schemeClr val="accent1">
                    <a:lumMod val="75000"/>
                  </a:schemeClr>
                </a:solidFill>
                <a:latin typeface="+mj-lt"/>
                <a:ea typeface="Annai MN" pitchFamily="2" charset="77"/>
                <a:cs typeface="Annai MN" pitchFamily="2" charset="77"/>
              </a:rPr>
              <a:t>Vi synger julesanger </a:t>
            </a:r>
          </a:p>
          <a:p>
            <a:pPr lvl="1"/>
            <a:r>
              <a:rPr lang="nb-NO" sz="1600" dirty="0">
                <a:solidFill>
                  <a:schemeClr val="accent1">
                    <a:lumMod val="75000"/>
                  </a:schemeClr>
                </a:solidFill>
                <a:latin typeface="+mj-lt"/>
                <a:ea typeface="Annai MN" pitchFamily="2" charset="77"/>
                <a:cs typeface="Annai MN" pitchFamily="2" charset="77"/>
              </a:rPr>
              <a:t>Juletrepynting på avdelingen</a:t>
            </a:r>
          </a:p>
          <a:p>
            <a:pPr lvl="1"/>
            <a:r>
              <a:rPr lang="nb-NO" sz="1600" dirty="0">
                <a:solidFill>
                  <a:schemeClr val="accent1">
                    <a:lumMod val="75000"/>
                  </a:schemeClr>
                </a:solidFill>
                <a:latin typeface="+mj-lt"/>
                <a:ea typeface="Annai MN" pitchFamily="2" charset="77"/>
                <a:cs typeface="Annai MN" pitchFamily="2" charset="77"/>
              </a:rPr>
              <a:t>Adventssamlinger</a:t>
            </a:r>
          </a:p>
          <a:p>
            <a:pPr lvl="1"/>
            <a:r>
              <a:rPr lang="nb-NO" sz="1600" dirty="0">
                <a:solidFill>
                  <a:schemeClr val="accent1">
                    <a:lumMod val="75000"/>
                  </a:schemeClr>
                </a:solidFill>
                <a:latin typeface="+mj-lt"/>
                <a:ea typeface="Annai MN" pitchFamily="2" charset="77"/>
                <a:cs typeface="Annai MN" pitchFamily="2" charset="77"/>
              </a:rPr>
              <a:t>Nissefest og luciamarkering (bake lussekatter) </a:t>
            </a:r>
          </a:p>
          <a:p>
            <a:pPr marL="457200" lvl="1" indent="0">
              <a:buNone/>
            </a:pPr>
            <a:endParaRPr lang="nb-NO" sz="1600" dirty="0">
              <a:solidFill>
                <a:schemeClr val="accent1">
                  <a:lumMod val="75000"/>
                </a:schemeClr>
              </a:solidFill>
              <a:latin typeface="+mj-lt"/>
              <a:ea typeface="Annai MN" pitchFamily="2" charset="77"/>
              <a:cs typeface="Annai MN" pitchFamily="2" charset="77"/>
            </a:endParaRPr>
          </a:p>
        </p:txBody>
      </p:sp>
    </p:spTree>
    <p:extLst>
      <p:ext uri="{BB962C8B-B14F-4D97-AF65-F5344CB8AC3E}">
        <p14:creationId xmlns:p14="http://schemas.microsoft.com/office/powerpoint/2010/main" val="180448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22B392-7455-378D-2DE9-A36F451E73AB}"/>
              </a:ext>
            </a:extLst>
          </p:cNvPr>
          <p:cNvSpPr>
            <a:spLocks noGrp="1"/>
          </p:cNvSpPr>
          <p:nvPr>
            <p:ph type="title"/>
          </p:nvPr>
        </p:nvSpPr>
        <p:spPr/>
        <p:txBody>
          <a:bodyPr>
            <a:normAutofit/>
          </a:bodyPr>
          <a:lstStyle/>
          <a:p>
            <a:r>
              <a:rPr lang="nb-NO" sz="2400" dirty="0">
                <a:solidFill>
                  <a:schemeClr val="accent1">
                    <a:lumMod val="60000"/>
                    <a:lumOff val="40000"/>
                  </a:schemeClr>
                </a:solidFill>
                <a:latin typeface="Broadway" panose="04040905080B02020502" pitchFamily="82" charset="0"/>
              </a:rPr>
              <a:t>    Januar 27</a:t>
            </a:r>
            <a:r>
              <a:rPr lang="nb-NO" sz="2400" dirty="0">
                <a:solidFill>
                  <a:schemeClr val="accent1">
                    <a:lumMod val="60000"/>
                    <a:lumOff val="40000"/>
                  </a:schemeClr>
                </a:solidFill>
              </a:rPr>
              <a:t>                                                                           </a:t>
            </a:r>
            <a:r>
              <a:rPr lang="nb-NO" sz="2400" dirty="0">
                <a:solidFill>
                  <a:schemeClr val="accent1">
                    <a:lumMod val="60000"/>
                    <a:lumOff val="40000"/>
                  </a:schemeClr>
                </a:solidFill>
                <a:latin typeface="Broadway" panose="04040905080B02020502" pitchFamily="82" charset="0"/>
              </a:rPr>
              <a:t>Februar 27</a:t>
            </a:r>
          </a:p>
        </p:txBody>
      </p:sp>
      <p:sp>
        <p:nvSpPr>
          <p:cNvPr id="3" name="Plassholder for innhold 2">
            <a:extLst>
              <a:ext uri="{FF2B5EF4-FFF2-40B4-BE49-F238E27FC236}">
                <a16:creationId xmlns:a16="http://schemas.microsoft.com/office/drawing/2014/main" id="{19F9B2B0-DCE9-D6A1-49C0-DE5FDE5A6300}"/>
              </a:ext>
            </a:extLst>
          </p:cNvPr>
          <p:cNvSpPr>
            <a:spLocks noGrp="1"/>
          </p:cNvSpPr>
          <p:nvPr>
            <p:ph sz="half" idx="1"/>
          </p:nvPr>
        </p:nvSpPr>
        <p:spPr/>
        <p:txBody>
          <a:bodyPr/>
          <a:lstStyle/>
          <a:p>
            <a:r>
              <a:rPr lang="nb-NO" sz="1600" dirty="0">
                <a:solidFill>
                  <a:schemeClr val="accent1">
                    <a:lumMod val="75000"/>
                  </a:schemeClr>
                </a:solidFill>
                <a:latin typeface="+mj-lt"/>
                <a:ea typeface="Annai MN" pitchFamily="2" charset="77"/>
                <a:cs typeface="Annai MN" pitchFamily="2" charset="77"/>
              </a:rPr>
              <a:t>Vi håper det er snø og har fokus på vinter i aktiviteter</a:t>
            </a:r>
          </a:p>
          <a:p>
            <a:pPr lvl="1"/>
            <a:r>
              <a:rPr lang="nb-NO" sz="1600" dirty="0">
                <a:solidFill>
                  <a:schemeClr val="accent1">
                    <a:lumMod val="75000"/>
                  </a:schemeClr>
                </a:solidFill>
                <a:latin typeface="+mj-lt"/>
                <a:ea typeface="Annai MN" pitchFamily="2" charset="77"/>
                <a:cs typeface="Annai MN" pitchFamily="2" charset="77"/>
              </a:rPr>
              <a:t>Vinterbilder</a:t>
            </a:r>
          </a:p>
          <a:p>
            <a:pPr lvl="1"/>
            <a:r>
              <a:rPr lang="nb-NO" sz="1600" dirty="0">
                <a:solidFill>
                  <a:schemeClr val="accent1">
                    <a:lumMod val="75000"/>
                  </a:schemeClr>
                </a:solidFill>
                <a:latin typeface="+mj-lt"/>
                <a:ea typeface="Annai MN" pitchFamily="2" charset="77"/>
                <a:cs typeface="Annai MN" pitchFamily="2" charset="77"/>
              </a:rPr>
              <a:t>Lage snø</a:t>
            </a:r>
          </a:p>
          <a:p>
            <a:pPr lvl="1"/>
            <a:r>
              <a:rPr lang="nb-NO" sz="1600" dirty="0">
                <a:solidFill>
                  <a:schemeClr val="accent1">
                    <a:lumMod val="75000"/>
                  </a:schemeClr>
                </a:solidFill>
                <a:latin typeface="+mj-lt"/>
                <a:ea typeface="Annai MN" pitchFamily="2" charset="77"/>
                <a:cs typeface="Annai MN" pitchFamily="2" charset="77"/>
              </a:rPr>
              <a:t>Bøker med vintertema</a:t>
            </a:r>
          </a:p>
          <a:p>
            <a:pPr lvl="1"/>
            <a:r>
              <a:rPr lang="nb-NO" sz="1600" dirty="0">
                <a:solidFill>
                  <a:schemeClr val="accent1">
                    <a:lumMod val="75000"/>
                  </a:schemeClr>
                </a:solidFill>
                <a:latin typeface="+mj-lt"/>
                <a:ea typeface="Annai MN" pitchFamily="2" charset="77"/>
                <a:cs typeface="Annai MN" pitchFamily="2" charset="77"/>
              </a:rPr>
              <a:t>Sanger med vintertema</a:t>
            </a:r>
          </a:p>
          <a:p>
            <a:pPr lvl="1"/>
            <a:endParaRPr lang="nb-NO" sz="1600" dirty="0">
              <a:solidFill>
                <a:schemeClr val="accent1">
                  <a:lumMod val="75000"/>
                </a:schemeClr>
              </a:solidFill>
              <a:latin typeface="+mj-lt"/>
              <a:ea typeface="Annai MN" pitchFamily="2" charset="77"/>
              <a:cs typeface="Annai MN" pitchFamily="2" charset="77"/>
            </a:endParaRPr>
          </a:p>
          <a:p>
            <a:pPr lvl="1"/>
            <a:r>
              <a:rPr lang="nb-NO" sz="1600" dirty="0">
                <a:solidFill>
                  <a:schemeClr val="accent1">
                    <a:lumMod val="75000"/>
                  </a:schemeClr>
                </a:solidFill>
                <a:latin typeface="+mj-lt"/>
                <a:ea typeface="Annai MN" pitchFamily="2" charset="77"/>
                <a:cs typeface="Annai MN" pitchFamily="2" charset="77"/>
              </a:rPr>
              <a:t>Planleggingsdag 04.01.27</a:t>
            </a:r>
          </a:p>
          <a:p>
            <a:endParaRPr lang="nb-NO" dirty="0"/>
          </a:p>
        </p:txBody>
      </p:sp>
      <p:sp>
        <p:nvSpPr>
          <p:cNvPr id="4" name="Plassholder for innhold 3">
            <a:extLst>
              <a:ext uri="{FF2B5EF4-FFF2-40B4-BE49-F238E27FC236}">
                <a16:creationId xmlns:a16="http://schemas.microsoft.com/office/drawing/2014/main" id="{48120521-402B-A206-45B4-D66941E19937}"/>
              </a:ext>
            </a:extLst>
          </p:cNvPr>
          <p:cNvSpPr>
            <a:spLocks noGrp="1"/>
          </p:cNvSpPr>
          <p:nvPr>
            <p:ph sz="half" idx="2"/>
          </p:nvPr>
        </p:nvSpPr>
        <p:spPr/>
        <p:txBody>
          <a:bodyPr/>
          <a:lstStyle/>
          <a:p>
            <a:r>
              <a:rPr lang="nb-NO" sz="1600" dirty="0">
                <a:solidFill>
                  <a:schemeClr val="accent1">
                    <a:lumMod val="75000"/>
                  </a:schemeClr>
                </a:solidFill>
                <a:latin typeface="+mj-lt"/>
                <a:ea typeface="Annai MN" pitchFamily="2" charset="77"/>
                <a:cs typeface="Annai MN" pitchFamily="2" charset="77"/>
              </a:rPr>
              <a:t>Februar er også en vintermåned og vi fortsetter med vintertema. </a:t>
            </a:r>
          </a:p>
          <a:p>
            <a:r>
              <a:rPr lang="nb-NO" sz="1600" dirty="0">
                <a:solidFill>
                  <a:schemeClr val="accent1">
                    <a:lumMod val="75000"/>
                  </a:schemeClr>
                </a:solidFill>
                <a:latin typeface="+mj-lt"/>
                <a:ea typeface="Annai MN" pitchFamily="2" charset="77"/>
                <a:cs typeface="Annai MN" pitchFamily="2" charset="77"/>
              </a:rPr>
              <a:t>6 februar er samefolkets dag. Vi markerer det enkelt med mat som vi forbinder med samene. Men vi hører også på litt joik osv. </a:t>
            </a:r>
          </a:p>
          <a:p>
            <a:r>
              <a:rPr lang="nb-NO" sz="1600" dirty="0">
                <a:solidFill>
                  <a:schemeClr val="accent1">
                    <a:lumMod val="75000"/>
                  </a:schemeClr>
                </a:solidFill>
                <a:latin typeface="+mj-lt"/>
                <a:ea typeface="Annai MN" pitchFamily="2" charset="77"/>
                <a:cs typeface="Annai MN" pitchFamily="2" charset="77"/>
              </a:rPr>
              <a:t>Finne eventyr knyttet til samefolket. </a:t>
            </a:r>
          </a:p>
          <a:p>
            <a:r>
              <a:rPr lang="nb-NO" sz="1600" dirty="0">
                <a:solidFill>
                  <a:schemeClr val="accent1">
                    <a:lumMod val="75000"/>
                  </a:schemeClr>
                </a:solidFill>
                <a:latin typeface="+mj-lt"/>
                <a:ea typeface="Annai MN" pitchFamily="2" charset="77"/>
                <a:cs typeface="Annai MN" pitchFamily="2" charset="77"/>
              </a:rPr>
              <a:t>Karneval </a:t>
            </a:r>
          </a:p>
          <a:p>
            <a:r>
              <a:rPr lang="nb-NO" sz="1600" dirty="0">
                <a:solidFill>
                  <a:schemeClr val="accent1">
                    <a:lumMod val="75000"/>
                  </a:schemeClr>
                </a:solidFill>
                <a:latin typeface="+mj-lt"/>
                <a:ea typeface="Annai MN" pitchFamily="2" charset="77"/>
                <a:cs typeface="Annai MN" pitchFamily="2" charset="77"/>
              </a:rPr>
              <a:t>Planleggingsdag 18.02.27</a:t>
            </a:r>
          </a:p>
        </p:txBody>
      </p:sp>
    </p:spTree>
    <p:extLst>
      <p:ext uri="{BB962C8B-B14F-4D97-AF65-F5344CB8AC3E}">
        <p14:creationId xmlns:p14="http://schemas.microsoft.com/office/powerpoint/2010/main" val="381112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2A26EC-5ED9-C3B1-F807-52B3AABF7B0E}"/>
              </a:ext>
            </a:extLst>
          </p:cNvPr>
          <p:cNvSpPr>
            <a:spLocks noGrp="1"/>
          </p:cNvSpPr>
          <p:nvPr>
            <p:ph type="title"/>
          </p:nvPr>
        </p:nvSpPr>
        <p:spPr/>
        <p:txBody>
          <a:bodyPr>
            <a:normAutofit/>
          </a:bodyPr>
          <a:lstStyle/>
          <a:p>
            <a:r>
              <a:rPr lang="nb-NO" sz="2400" dirty="0">
                <a:solidFill>
                  <a:schemeClr val="accent1">
                    <a:lumMod val="60000"/>
                    <a:lumOff val="40000"/>
                  </a:schemeClr>
                </a:solidFill>
                <a:latin typeface="Broadway" panose="04040905080B02020502" pitchFamily="82" charset="0"/>
              </a:rPr>
              <a:t>           Mars                                                                          April</a:t>
            </a:r>
          </a:p>
        </p:txBody>
      </p:sp>
      <p:sp>
        <p:nvSpPr>
          <p:cNvPr id="3" name="Plassholder for innhold 2">
            <a:extLst>
              <a:ext uri="{FF2B5EF4-FFF2-40B4-BE49-F238E27FC236}">
                <a16:creationId xmlns:a16="http://schemas.microsoft.com/office/drawing/2014/main" id="{C69C9A40-5E46-58B5-64BF-0C75A1DB6486}"/>
              </a:ext>
            </a:extLst>
          </p:cNvPr>
          <p:cNvSpPr>
            <a:spLocks noGrp="1"/>
          </p:cNvSpPr>
          <p:nvPr>
            <p:ph sz="half" idx="1"/>
          </p:nvPr>
        </p:nvSpPr>
        <p:spPr/>
        <p:txBody>
          <a:bodyPr>
            <a:normAutofit/>
          </a:bodyPr>
          <a:lstStyle/>
          <a:p>
            <a:pPr lvl="1"/>
            <a:r>
              <a:rPr lang="nb-NO" sz="1600" dirty="0">
                <a:solidFill>
                  <a:schemeClr val="accent1">
                    <a:lumMod val="75000"/>
                  </a:schemeClr>
                </a:solidFill>
                <a:latin typeface="+mj-lt"/>
                <a:ea typeface="Annai MN" pitchFamily="2" charset="77"/>
                <a:cs typeface="Annai MN" pitchFamily="2" charset="77"/>
              </a:rPr>
              <a:t>Begynner det å bli litt vår tro. Vi begynner å leite etter vårtegn. Vi lager litt påskepynt. </a:t>
            </a:r>
          </a:p>
          <a:p>
            <a:pPr lvl="1"/>
            <a:r>
              <a:rPr lang="nb-NO" sz="1600" dirty="0">
                <a:solidFill>
                  <a:schemeClr val="accent1">
                    <a:lumMod val="75000"/>
                  </a:schemeClr>
                </a:solidFill>
                <a:latin typeface="+mj-lt"/>
                <a:ea typeface="Annai MN" pitchFamily="2" charset="77"/>
                <a:cs typeface="Annai MN" pitchFamily="2" charset="77"/>
              </a:rPr>
              <a:t>Vi har fokus på nytt liv i naturen. Og sår litt inne som vi setter i vinduskarmen og ser at det gror. </a:t>
            </a:r>
          </a:p>
          <a:p>
            <a:pPr lvl="1"/>
            <a:r>
              <a:rPr lang="nb-NO" sz="1600" dirty="0">
                <a:solidFill>
                  <a:schemeClr val="accent1">
                    <a:lumMod val="75000"/>
                  </a:schemeClr>
                </a:solidFill>
                <a:latin typeface="+mj-lt"/>
                <a:ea typeface="Annai MN" pitchFamily="2" charset="77"/>
                <a:cs typeface="Annai MN" pitchFamily="2" charset="77"/>
              </a:rPr>
              <a:t>Påsken er siste uken i mars. Og før dette har vi aktiviteter, fortellinger og sanger som vi forbinder med påsken og våren. </a:t>
            </a:r>
          </a:p>
          <a:p>
            <a:pPr lvl="1"/>
            <a:r>
              <a:rPr lang="nb-NO" sz="1600" dirty="0">
                <a:solidFill>
                  <a:schemeClr val="accent1">
                    <a:lumMod val="75000"/>
                  </a:schemeClr>
                </a:solidFill>
                <a:latin typeface="+mj-lt"/>
                <a:ea typeface="Annai MN" pitchFamily="2" charset="77"/>
                <a:cs typeface="Annai MN" pitchFamily="2" charset="77"/>
              </a:rPr>
              <a:t>PÅSKEN er i uke 12 i år. 22 - 29 mars. </a:t>
            </a:r>
          </a:p>
          <a:p>
            <a:pPr lvl="1"/>
            <a:endParaRPr lang="nb-NO" sz="1600" dirty="0">
              <a:latin typeface="+mj-lt"/>
            </a:endParaRPr>
          </a:p>
        </p:txBody>
      </p:sp>
      <p:sp>
        <p:nvSpPr>
          <p:cNvPr id="4" name="Plassholder for innhold 3">
            <a:extLst>
              <a:ext uri="{FF2B5EF4-FFF2-40B4-BE49-F238E27FC236}">
                <a16:creationId xmlns:a16="http://schemas.microsoft.com/office/drawing/2014/main" id="{C6B108AF-BC54-ED0B-4F58-ED6E872460D1}"/>
              </a:ext>
            </a:extLst>
          </p:cNvPr>
          <p:cNvSpPr>
            <a:spLocks noGrp="1"/>
          </p:cNvSpPr>
          <p:nvPr>
            <p:ph sz="half" idx="2"/>
          </p:nvPr>
        </p:nvSpPr>
        <p:spPr/>
        <p:txBody>
          <a:bodyPr>
            <a:normAutofit/>
          </a:bodyPr>
          <a:lstStyle/>
          <a:p>
            <a:r>
              <a:rPr lang="nb-NO" sz="1600" dirty="0">
                <a:solidFill>
                  <a:schemeClr val="accent1">
                    <a:lumMod val="75000"/>
                  </a:schemeClr>
                </a:solidFill>
                <a:latin typeface="+mj-lt"/>
                <a:ea typeface="Annai MN" pitchFamily="2" charset="77"/>
                <a:cs typeface="Annai MN" pitchFamily="2" charset="77"/>
              </a:rPr>
              <a:t>Vi begynner å være enda mer ute og gå lengre og fler turer igjen. </a:t>
            </a:r>
          </a:p>
          <a:p>
            <a:r>
              <a:rPr lang="nb-NO" sz="1600" dirty="0">
                <a:solidFill>
                  <a:schemeClr val="accent1">
                    <a:lumMod val="75000"/>
                  </a:schemeClr>
                </a:solidFill>
                <a:latin typeface="+mj-lt"/>
                <a:ea typeface="Annai MN" pitchFamily="2" charset="77"/>
                <a:cs typeface="Annai MN" pitchFamily="2" charset="77"/>
              </a:rPr>
              <a:t>Vi samler lønneblader dersom de har blitt store og fine. Presser de og lager noe fint sammen med barna. De kan males på og brukes som trykk. </a:t>
            </a:r>
          </a:p>
          <a:p>
            <a:endParaRPr lang="nb-NO" sz="1600" dirty="0">
              <a:solidFill>
                <a:schemeClr val="accent1">
                  <a:lumMod val="75000"/>
                </a:schemeClr>
              </a:solidFill>
              <a:latin typeface="+mj-lt"/>
              <a:ea typeface="Annai MN" pitchFamily="2" charset="77"/>
              <a:cs typeface="Annai MN" pitchFamily="2" charset="77"/>
            </a:endParaRPr>
          </a:p>
          <a:p>
            <a:endParaRPr lang="nb-NO" sz="1600" dirty="0">
              <a:solidFill>
                <a:schemeClr val="accent1">
                  <a:lumMod val="75000"/>
                </a:schemeClr>
              </a:solidFill>
              <a:latin typeface="+mj-lt"/>
            </a:endParaRPr>
          </a:p>
        </p:txBody>
      </p:sp>
    </p:spTree>
    <p:extLst>
      <p:ext uri="{BB962C8B-B14F-4D97-AF65-F5344CB8AC3E}">
        <p14:creationId xmlns:p14="http://schemas.microsoft.com/office/powerpoint/2010/main" val="2057261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2DC542-2530-C68A-F2DD-C0FF56F0CCE8}"/>
              </a:ext>
            </a:extLst>
          </p:cNvPr>
          <p:cNvSpPr>
            <a:spLocks noGrp="1"/>
          </p:cNvSpPr>
          <p:nvPr>
            <p:ph type="title"/>
          </p:nvPr>
        </p:nvSpPr>
        <p:spPr/>
        <p:txBody>
          <a:bodyPr>
            <a:normAutofit/>
          </a:bodyPr>
          <a:lstStyle/>
          <a:p>
            <a:r>
              <a:rPr lang="nb-NO" sz="2400" dirty="0">
                <a:solidFill>
                  <a:schemeClr val="accent1">
                    <a:lumMod val="60000"/>
                    <a:lumOff val="40000"/>
                  </a:schemeClr>
                </a:solidFill>
                <a:latin typeface="Broadway" panose="04040905080B02020502" pitchFamily="82" charset="0"/>
              </a:rPr>
              <a:t>           Mai                                                                    juni og Juli </a:t>
            </a:r>
          </a:p>
        </p:txBody>
      </p:sp>
      <p:sp>
        <p:nvSpPr>
          <p:cNvPr id="3" name="Plassholder for innhold 2">
            <a:extLst>
              <a:ext uri="{FF2B5EF4-FFF2-40B4-BE49-F238E27FC236}">
                <a16:creationId xmlns:a16="http://schemas.microsoft.com/office/drawing/2014/main" id="{EB92E2E0-3A9F-8D3C-8DFD-F3D32201D856}"/>
              </a:ext>
            </a:extLst>
          </p:cNvPr>
          <p:cNvSpPr>
            <a:spLocks noGrp="1"/>
          </p:cNvSpPr>
          <p:nvPr>
            <p:ph sz="half" idx="1"/>
          </p:nvPr>
        </p:nvSpPr>
        <p:spPr/>
        <p:txBody>
          <a:bodyPr>
            <a:normAutofit/>
          </a:bodyPr>
          <a:lstStyle/>
          <a:p>
            <a:r>
              <a:rPr lang="nb-NO" sz="1600" dirty="0">
                <a:solidFill>
                  <a:schemeClr val="accent1">
                    <a:lumMod val="75000"/>
                  </a:schemeClr>
                </a:solidFill>
                <a:latin typeface="+mj-lt"/>
                <a:ea typeface="Annai MN" pitchFamily="2" charset="77"/>
                <a:cs typeface="Annai MN" pitchFamily="2" charset="77"/>
              </a:rPr>
              <a:t>Mai er en måned med mange fridager. </a:t>
            </a:r>
          </a:p>
          <a:p>
            <a:r>
              <a:rPr lang="nb-NO" sz="1600" dirty="0">
                <a:solidFill>
                  <a:schemeClr val="accent1">
                    <a:lumMod val="75000"/>
                  </a:schemeClr>
                </a:solidFill>
                <a:latin typeface="+mj-lt"/>
                <a:ea typeface="Annai MN" pitchFamily="2" charset="77"/>
                <a:cs typeface="Annai MN" pitchFamily="2" charset="77"/>
              </a:rPr>
              <a:t>Det begynner å røre seg i bakken og luften. Så vi har fokus på innsekter denne måneden. </a:t>
            </a:r>
          </a:p>
          <a:p>
            <a:r>
              <a:rPr lang="nb-NO" sz="1600" dirty="0">
                <a:solidFill>
                  <a:schemeClr val="accent1">
                    <a:lumMod val="75000"/>
                  </a:schemeClr>
                </a:solidFill>
                <a:latin typeface="+mj-lt"/>
                <a:ea typeface="Annai MN" pitchFamily="2" charset="77"/>
                <a:cs typeface="Annai MN" pitchFamily="2" charset="77"/>
              </a:rPr>
              <a:t>Torsdag 6 mai er det Kr. Himmelfartsdag – Da er barnehagen stengt. </a:t>
            </a:r>
          </a:p>
          <a:p>
            <a:r>
              <a:rPr lang="nb-NO" sz="1600" dirty="0">
                <a:solidFill>
                  <a:schemeClr val="accent1">
                    <a:lumMod val="75000"/>
                  </a:schemeClr>
                </a:solidFill>
                <a:latin typeface="+mj-lt"/>
                <a:ea typeface="Annai MN" pitchFamily="2" charset="77"/>
                <a:cs typeface="Annai MN" pitchFamily="2" charset="77"/>
              </a:rPr>
              <a:t>Fredag 7 mai har vi planleggingsdag – og holder stengt. </a:t>
            </a:r>
          </a:p>
          <a:p>
            <a:r>
              <a:rPr lang="nb-NO" sz="1600" dirty="0">
                <a:solidFill>
                  <a:schemeClr val="accent1">
                    <a:lumMod val="75000"/>
                  </a:schemeClr>
                </a:solidFill>
                <a:latin typeface="+mj-lt"/>
                <a:ea typeface="Annai MN" pitchFamily="2" charset="77"/>
                <a:cs typeface="Annai MN" pitchFamily="2" charset="77"/>
              </a:rPr>
              <a:t>Vi skal også feire 17 mai og ha </a:t>
            </a:r>
            <a:r>
              <a:rPr lang="nb-NO" sz="1600" dirty="0" err="1">
                <a:solidFill>
                  <a:schemeClr val="accent1">
                    <a:lumMod val="75000"/>
                  </a:schemeClr>
                </a:solidFill>
                <a:latin typeface="+mj-lt"/>
                <a:ea typeface="Annai MN" pitchFamily="2" charset="77"/>
                <a:cs typeface="Annai MN" pitchFamily="2" charset="77"/>
              </a:rPr>
              <a:t>Maifest</a:t>
            </a:r>
            <a:r>
              <a:rPr lang="nb-NO" sz="1600" dirty="0">
                <a:solidFill>
                  <a:schemeClr val="accent1">
                    <a:lumMod val="75000"/>
                  </a:schemeClr>
                </a:solidFill>
                <a:latin typeface="+mj-lt"/>
                <a:ea typeface="Annai MN" pitchFamily="2" charset="77"/>
                <a:cs typeface="Annai MN" pitchFamily="2" charset="77"/>
              </a:rPr>
              <a:t> </a:t>
            </a:r>
          </a:p>
          <a:p>
            <a:r>
              <a:rPr lang="nb-NO" sz="1600" dirty="0">
                <a:solidFill>
                  <a:schemeClr val="accent1">
                    <a:lumMod val="75000"/>
                  </a:schemeClr>
                </a:solidFill>
                <a:latin typeface="+mj-lt"/>
                <a:ea typeface="Annai MN" pitchFamily="2" charset="77"/>
                <a:cs typeface="Annai MN" pitchFamily="2" charset="77"/>
              </a:rPr>
              <a:t>17 mai faller på en mandag. Barnehagen er stengt da – men vi går i barnetog. </a:t>
            </a:r>
          </a:p>
          <a:p>
            <a:endParaRPr lang="nb-NO" sz="1600" dirty="0">
              <a:latin typeface="+mj-lt"/>
            </a:endParaRPr>
          </a:p>
        </p:txBody>
      </p:sp>
      <p:sp>
        <p:nvSpPr>
          <p:cNvPr id="4" name="Plassholder for innhold 3">
            <a:extLst>
              <a:ext uri="{FF2B5EF4-FFF2-40B4-BE49-F238E27FC236}">
                <a16:creationId xmlns:a16="http://schemas.microsoft.com/office/drawing/2014/main" id="{D5F9592C-E161-EF41-84AB-71AAAA6E6590}"/>
              </a:ext>
            </a:extLst>
          </p:cNvPr>
          <p:cNvSpPr>
            <a:spLocks noGrp="1"/>
          </p:cNvSpPr>
          <p:nvPr>
            <p:ph sz="half" idx="2"/>
          </p:nvPr>
        </p:nvSpPr>
        <p:spPr/>
        <p:txBody>
          <a:bodyPr>
            <a:normAutofit/>
          </a:bodyPr>
          <a:lstStyle/>
          <a:p>
            <a:r>
              <a:rPr lang="nb-NO" sz="1600" dirty="0">
                <a:solidFill>
                  <a:schemeClr val="accent1">
                    <a:lumMod val="75000"/>
                  </a:schemeClr>
                </a:solidFill>
                <a:latin typeface="+mj-lt"/>
                <a:ea typeface="Annai MN" pitchFamily="2" charset="77"/>
                <a:cs typeface="Annai MN" pitchFamily="2" charset="77"/>
              </a:rPr>
              <a:t>Juni er første sommermåneden, vi håper på sol </a:t>
            </a:r>
            <a:r>
              <a:rPr lang="nb-NO" sz="1600">
                <a:solidFill>
                  <a:schemeClr val="accent1">
                    <a:lumMod val="75000"/>
                  </a:schemeClr>
                </a:solidFill>
                <a:latin typeface="+mj-lt"/>
                <a:ea typeface="Annai MN" pitchFamily="2" charset="77"/>
                <a:cs typeface="Annai MN" pitchFamily="2" charset="77"/>
              </a:rPr>
              <a:t>og varme  </a:t>
            </a:r>
            <a:r>
              <a:rPr lang="nb-NO" sz="1600" dirty="0">
                <a:solidFill>
                  <a:schemeClr val="accent1">
                    <a:lumMod val="75000"/>
                  </a:schemeClr>
                </a:solidFill>
                <a:latin typeface="+mj-lt"/>
                <a:ea typeface="Annai MN" pitchFamily="2" charset="77"/>
                <a:cs typeface="Annai MN" pitchFamily="2" charset="77"/>
              </a:rPr>
              <a:t>så vi kan ha masse tur, utelek </a:t>
            </a:r>
            <a:r>
              <a:rPr lang="nb-NO" sz="1600">
                <a:solidFill>
                  <a:schemeClr val="accent1">
                    <a:lumMod val="75000"/>
                  </a:schemeClr>
                </a:solidFill>
                <a:latin typeface="+mj-lt"/>
                <a:ea typeface="Annai MN" pitchFamily="2" charset="77"/>
                <a:cs typeface="Annai MN" pitchFamily="2" charset="77"/>
              </a:rPr>
              <a:t>og vannlek </a:t>
            </a:r>
            <a:r>
              <a:rPr lang="nb-NO" sz="1600" dirty="0">
                <a:solidFill>
                  <a:schemeClr val="accent1">
                    <a:lumMod val="75000"/>
                  </a:schemeClr>
                </a:solidFill>
                <a:latin typeface="+mj-lt"/>
                <a:ea typeface="Annai MN" pitchFamily="2" charset="77"/>
                <a:cs typeface="Annai MN" pitchFamily="2" charset="77"/>
                <a:sym typeface="Wingdings" panose="05000000000000000000" pitchFamily="2" charset="2"/>
              </a:rPr>
              <a:t></a:t>
            </a:r>
            <a:r>
              <a:rPr lang="nb-NO" sz="1600" dirty="0">
                <a:solidFill>
                  <a:schemeClr val="accent1">
                    <a:lumMod val="75000"/>
                  </a:schemeClr>
                </a:solidFill>
                <a:latin typeface="+mj-lt"/>
                <a:ea typeface="Annai MN" pitchFamily="2" charset="77"/>
                <a:cs typeface="Annai MN" pitchFamily="2" charset="77"/>
              </a:rPr>
              <a:t> </a:t>
            </a:r>
          </a:p>
          <a:p>
            <a:r>
              <a:rPr lang="nb-NO" sz="1600" dirty="0">
                <a:solidFill>
                  <a:schemeClr val="accent1">
                    <a:lumMod val="75000"/>
                  </a:schemeClr>
                </a:solidFill>
                <a:latin typeface="+mj-lt"/>
                <a:ea typeface="Annai MN" pitchFamily="2" charset="77"/>
                <a:cs typeface="Annai MN" pitchFamily="2" charset="77"/>
              </a:rPr>
              <a:t>Vi besøker Akvariet og prøver å få til en strandtur med fokus på livet i fjæra. </a:t>
            </a:r>
          </a:p>
          <a:p>
            <a:pPr lvl="1"/>
            <a:r>
              <a:rPr lang="nb-NO" sz="1600" dirty="0">
                <a:solidFill>
                  <a:schemeClr val="accent1">
                    <a:lumMod val="75000"/>
                  </a:schemeClr>
                </a:solidFill>
                <a:latin typeface="+mj-lt"/>
                <a:ea typeface="Annai MN" pitchFamily="2" charset="77"/>
                <a:cs typeface="Annai MN" pitchFamily="2" charset="77"/>
              </a:rPr>
              <a:t>Spiser på «brygga». </a:t>
            </a:r>
          </a:p>
          <a:p>
            <a:pPr marL="457200" lvl="1" indent="0">
              <a:buNone/>
            </a:pPr>
            <a:endParaRPr lang="nb-NO" sz="1600" dirty="0">
              <a:solidFill>
                <a:schemeClr val="accent1">
                  <a:lumMod val="75000"/>
                </a:schemeClr>
              </a:solidFill>
              <a:latin typeface="+mj-lt"/>
              <a:ea typeface="Annai MN" pitchFamily="2" charset="77"/>
              <a:cs typeface="Annai MN" pitchFamily="2" charset="77"/>
            </a:endParaRPr>
          </a:p>
          <a:p>
            <a:endParaRPr lang="nb-NO" dirty="0">
              <a:latin typeface="+mj-lt"/>
            </a:endParaRPr>
          </a:p>
        </p:txBody>
      </p:sp>
    </p:spTree>
    <p:extLst>
      <p:ext uri="{BB962C8B-B14F-4D97-AF65-F5344CB8AC3E}">
        <p14:creationId xmlns:p14="http://schemas.microsoft.com/office/powerpoint/2010/main" val="791773561"/>
      </p:ext>
    </p:extLst>
  </p:cSld>
  <p:clrMapOvr>
    <a:masterClrMapping/>
  </p:clrMapOvr>
</p:sld>
</file>

<file path=ppt/theme/theme1.xml><?xml version="1.0" encoding="utf-8"?>
<a:theme xmlns:a="http://schemas.openxmlformats.org/drawingml/2006/main" name="Office 2013 – 2022-tema">
  <a:themeElements>
    <a:clrScheme name="Office 2013 – 2022-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tema">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1201</TotalTime>
  <Words>2283</Words>
  <Application>Microsoft Macintosh PowerPoint</Application>
  <PresentationFormat>Widescreen</PresentationFormat>
  <Paragraphs>167</Paragraphs>
  <Slides>17</Slides>
  <Notes>0</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17</vt:i4>
      </vt:variant>
    </vt:vector>
  </HeadingPairs>
  <TitlesOfParts>
    <vt:vector size="26" baseType="lpstr">
      <vt:lpstr>Annai MN</vt:lpstr>
      <vt:lpstr>Arial</vt:lpstr>
      <vt:lpstr>Broadway</vt:lpstr>
      <vt:lpstr>Calibri</vt:lpstr>
      <vt:lpstr>Calibri Light</vt:lpstr>
      <vt:lpstr>Cavolini</vt:lpstr>
      <vt:lpstr>Century Schoolbook</vt:lpstr>
      <vt:lpstr>Symbol</vt:lpstr>
      <vt:lpstr>Office 2013 – 2022-tema</vt:lpstr>
      <vt:lpstr>ÅRSPLAN EKORN</vt:lpstr>
      <vt:lpstr>Hvem er Blå gruppe høsten 2026</vt:lpstr>
      <vt:lpstr>Innledning</vt:lpstr>
      <vt:lpstr>Dagene i barnehagen: </vt:lpstr>
      <vt:lpstr>Samlingsstund på gruppen vår. </vt:lpstr>
      <vt:lpstr>LEKEN:</vt:lpstr>
      <vt:lpstr>LEKEN fortsetter.............</vt:lpstr>
      <vt:lpstr>SPRÅKAKTIVITETER:</vt:lpstr>
      <vt:lpstr>Plan for uken. </vt:lpstr>
      <vt:lpstr>Barn, natur og bevegelse </vt:lpstr>
      <vt:lpstr>ÅRSHJUL EKORN BLÅ GRUPPE 2026 - 2027</vt:lpstr>
      <vt:lpstr>PowerPoint-presentasjon</vt:lpstr>
      <vt:lpstr>PowerPoint-presentasjon</vt:lpstr>
      <vt:lpstr>                    DESEMBER 2026</vt:lpstr>
      <vt:lpstr>    Januar 27                                                                           Februar 27</vt:lpstr>
      <vt:lpstr>           Mars                                                                          April</vt:lpstr>
      <vt:lpstr>           Mai                                                                    juni og Juli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ÅRSPLAN EKORN BLÅ GRUPPE</dc:title>
  <dc:creator>Stine Kirkhusmo</dc:creator>
  <cp:lastModifiedBy>Stine Kirkhusmo</cp:lastModifiedBy>
  <cp:revision>16</cp:revision>
  <cp:lastPrinted>2026-07-31T10:10:25Z</cp:lastPrinted>
  <dcterms:created xsi:type="dcterms:W3CDTF">2023-06-29T09:59:02Z</dcterms:created>
  <dcterms:modified xsi:type="dcterms:W3CDTF">2026-10-13T10:09:04Z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