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6" r:id="rId2"/>
    <p:sldId id="289" r:id="rId3"/>
    <p:sldId id="267" r:id="rId4"/>
    <p:sldId id="290" r:id="rId5"/>
    <p:sldId id="291" r:id="rId6"/>
    <p:sldId id="287" r:id="rId7"/>
    <p:sldId id="304" r:id="rId8"/>
    <p:sldId id="288" r:id="rId9"/>
    <p:sldId id="292" r:id="rId10"/>
    <p:sldId id="305" r:id="rId11"/>
    <p:sldId id="293" r:id="rId12"/>
    <p:sldId id="294" r:id="rId13"/>
    <p:sldId id="295" r:id="rId14"/>
    <p:sldId id="296" r:id="rId15"/>
    <p:sldId id="297" r:id="rId16"/>
    <p:sldId id="298" r:id="rId17"/>
    <p:sldId id="299" r:id="rId18"/>
    <p:sldId id="300" r:id="rId19"/>
    <p:sldId id="301" r:id="rId20"/>
    <p:sldId id="302" r:id="rId21"/>
    <p:sldId id="303" r:id="rId22"/>
  </p:sldIdLst>
  <p:sldSz cx="12192000" cy="6858000"/>
  <p:notesSz cx="6858000" cy="9144000"/>
  <p:defaultTextStyle>
    <a:defPPr rtl="0">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4" d="100"/>
          <a:sy n="94" d="100"/>
        </p:scale>
        <p:origin x="512" y="184"/>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r>
              <a:rPr lang="en-US"/>
              <a:t>24.5.2017</a:t>
            </a:r>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EA21AD-3BA7-4B49-9DF1-2171993A8011}" type="slidenum">
              <a:rPr lang="en-US" smtClean="0"/>
              <a:t>‹#›</a:t>
            </a:fld>
            <a:endParaRPr lang="en-US"/>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r>
              <a:rPr lang="en-US"/>
              <a:t>24.5.2017</a:t>
            </a:r>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669046-D62F-49D8-96B7-3C014DC234D7}" type="slidenum">
              <a:rPr lang="en-US" smtClean="0"/>
              <a:t>‹#›</a:t>
            </a:fld>
            <a:endParaRPr lang="en-US"/>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uppe 103" descr="Gruppe med flere blomster langs bunnen av lysbildet"/>
          <p:cNvGrpSpPr/>
          <p:nvPr/>
        </p:nvGrpSpPr>
        <p:grpSpPr bwMode="gray">
          <a:xfrm>
            <a:off x="286013" y="4191000"/>
            <a:ext cx="11616798" cy="2513417"/>
            <a:chOff x="286013" y="4191000"/>
            <a:chExt cx="11616798" cy="2513417"/>
          </a:xfrm>
        </p:grpSpPr>
        <p:sp>
          <p:nvSpPr>
            <p:cNvPr id="8" name="Frihånds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9" name="Linj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0" name="Frihånds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rtlCol="0" anchor="t" anchorCtr="0" compatLnSpc="1">
              <a:prstTxWarp prst="textNoShape">
                <a:avLst/>
              </a:prstTxWarp>
            </a:bodyPr>
            <a:lstStyle/>
            <a:p>
              <a:pPr rtl="0"/>
              <a:endParaRPr lang="en-US"/>
            </a:p>
          </p:txBody>
        </p:sp>
        <p:grpSp>
          <p:nvGrpSpPr>
            <p:cNvPr id="11" name="Gruppe 10"/>
            <p:cNvGrpSpPr/>
            <p:nvPr/>
          </p:nvGrpSpPr>
          <p:grpSpPr bwMode="gray">
            <a:xfrm rot="20793512">
              <a:off x="445930" y="5452235"/>
              <a:ext cx="365582" cy="421970"/>
              <a:chOff x="1457010" y="1673260"/>
              <a:chExt cx="617538" cy="712788"/>
            </a:xfrm>
          </p:grpSpPr>
          <p:sp>
            <p:nvSpPr>
              <p:cNvPr id="12" name="Frihånds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13" name="Frihånds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14" name="Frihånds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15" name="Frihånds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6" name="Frihånds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7" name="Frihånds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8" name="Frihånds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9" name="Frihånds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grpSp>
          <p:nvGrpSpPr>
            <p:cNvPr id="20" name="Gruppe 19"/>
            <p:cNvGrpSpPr/>
            <p:nvPr/>
          </p:nvGrpSpPr>
          <p:grpSpPr bwMode="gray">
            <a:xfrm>
              <a:off x="749894" y="5783561"/>
              <a:ext cx="325521" cy="364355"/>
              <a:chOff x="2114915" y="2460535"/>
              <a:chExt cx="452438" cy="506413"/>
            </a:xfrm>
          </p:grpSpPr>
          <p:sp>
            <p:nvSpPr>
              <p:cNvPr id="21" name="Frihånds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2" name="Frihånds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23" name="Frihånds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4" name="Frihånds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5" name="Frihånds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6" name="Frihånds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7" name="Frihånds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8" name="Frihånds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9" name="Frihånds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0" name="Frihånds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31" name="Linje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32" name="Frihånds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3" name="Frihånds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4" name="Frihånds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5" name="Frihånds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6" name="Frihånds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7" name="Frihånds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8" name="Ellipse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9" name="Ellipse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40" name="Ellipse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nvGrpSpPr>
            <p:cNvPr id="41" name="Gruppe 40"/>
            <p:cNvGrpSpPr/>
            <p:nvPr/>
          </p:nvGrpSpPr>
          <p:grpSpPr bwMode="gray">
            <a:xfrm>
              <a:off x="803704" y="4858573"/>
              <a:ext cx="1154448" cy="1149586"/>
              <a:chOff x="4277517" y="3752400"/>
              <a:chExt cx="1154448" cy="1149586"/>
            </a:xfrm>
          </p:grpSpPr>
          <p:sp>
            <p:nvSpPr>
              <p:cNvPr id="42" name="Frihånds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3" name="Frihånds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4" name="Frihånds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5" name="Frihånds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6" name="Frihånds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en-US"/>
              </a:p>
            </p:txBody>
          </p:sp>
        </p:grpSp>
        <p:sp>
          <p:nvSpPr>
            <p:cNvPr id="47" name="Frihånds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8" name="Frihånds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9" name="Frihånds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0" name="Frihånds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1" name="Frihånds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2" name="Ellipse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53" name="Frihånds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4" name="Linje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5" name="Frihånds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rtlCol="0" anchor="t" anchorCtr="0" compatLnSpc="1">
              <a:prstTxWarp prst="textNoShape">
                <a:avLst/>
              </a:prstTxWarp>
            </a:bodyPr>
            <a:lstStyle/>
            <a:p>
              <a:pPr rtl="0"/>
              <a:endParaRPr lang="en-US"/>
            </a:p>
          </p:txBody>
        </p:sp>
        <p:grpSp>
          <p:nvGrpSpPr>
            <p:cNvPr id="56" name="Gruppe 55"/>
            <p:cNvGrpSpPr/>
            <p:nvPr/>
          </p:nvGrpSpPr>
          <p:grpSpPr bwMode="gray">
            <a:xfrm rot="806488" flipH="1">
              <a:off x="11377312" y="5452235"/>
              <a:ext cx="365582" cy="421970"/>
              <a:chOff x="1457010" y="1673260"/>
              <a:chExt cx="617538" cy="712788"/>
            </a:xfrm>
          </p:grpSpPr>
          <p:sp>
            <p:nvSpPr>
              <p:cNvPr id="57" name="Frihånds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58" name="Frihånds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59" name="Frihånds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60" name="Frihånds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1" name="Frihånds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2" name="Frihånds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3" name="Frihånds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4" name="Frihånds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grpSp>
          <p:nvGrpSpPr>
            <p:cNvPr id="65" name="Gruppe 64"/>
            <p:cNvGrpSpPr/>
            <p:nvPr/>
          </p:nvGrpSpPr>
          <p:grpSpPr bwMode="gray">
            <a:xfrm flipH="1">
              <a:off x="11113409" y="5783561"/>
              <a:ext cx="325521" cy="364355"/>
              <a:chOff x="2114915" y="2460535"/>
              <a:chExt cx="452438" cy="506413"/>
            </a:xfrm>
          </p:grpSpPr>
          <p:sp>
            <p:nvSpPr>
              <p:cNvPr id="66" name="Frihånds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7" name="Frihånds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68" name="Frihånds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9" name="Frihånds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0" name="Frihånds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71" name="Frihånds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72" name="Frihånds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3" name="Frihånds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4" name="Frihånds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5" name="Frihånds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76" name="Linje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77" name="Frihånds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8" name="Frihånds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79" name="Frihånds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0" name="Frihånds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1" name="Frihånds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2" name="Frihånds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3" name="Ellipse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4" name="Ellipse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5" name="Ellipse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nvGrpSpPr>
            <p:cNvPr id="86" name="Gruppe 85"/>
            <p:cNvGrpSpPr/>
            <p:nvPr/>
          </p:nvGrpSpPr>
          <p:grpSpPr bwMode="gray">
            <a:xfrm flipH="1">
              <a:off x="10230672" y="4858573"/>
              <a:ext cx="1154448" cy="1149586"/>
              <a:chOff x="4277517" y="3752400"/>
              <a:chExt cx="1154448" cy="1149586"/>
            </a:xfrm>
          </p:grpSpPr>
          <p:sp>
            <p:nvSpPr>
              <p:cNvPr id="87" name="Frihånds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8" name="Frihånds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9" name="Frihånds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0" name="Frihånds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1" name="Frihånds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en-US"/>
              </a:p>
            </p:txBody>
          </p:sp>
        </p:grpSp>
        <p:sp>
          <p:nvSpPr>
            <p:cNvPr id="92" name="Frihånds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3" name="Frihånds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4" name="Frihånds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5" name="Frihånds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6" name="Frihånds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97" name="Ellipse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nvGrpSpPr>
            <p:cNvPr id="98" name="Gruppe 97"/>
            <p:cNvGrpSpPr/>
            <p:nvPr/>
          </p:nvGrpSpPr>
          <p:grpSpPr bwMode="gray">
            <a:xfrm>
              <a:off x="4803790" y="5319186"/>
              <a:ext cx="2690707" cy="1385231"/>
              <a:chOff x="5184534" y="1125344"/>
              <a:chExt cx="2690707" cy="1385231"/>
            </a:xfrm>
          </p:grpSpPr>
          <p:sp>
            <p:nvSpPr>
              <p:cNvPr id="99" name="Frihånds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00" name="Frihånds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01" name="Frihånds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02" name="Frihånds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103" name="Frihånds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grpSp>
      <p:sp>
        <p:nvSpPr>
          <p:cNvPr id="2" name="Tittel 1"/>
          <p:cNvSpPr>
            <a:spLocks noGrp="1"/>
          </p:cNvSpPr>
          <p:nvPr>
            <p:ph type="ctrTitle"/>
          </p:nvPr>
        </p:nvSpPr>
        <p:spPr>
          <a:xfrm>
            <a:off x="1524000" y="1005840"/>
            <a:ext cx="9144000" cy="2651760"/>
          </a:xfrm>
        </p:spPr>
        <p:txBody>
          <a:bodyPr rtlCol="0"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pPr rtl="0"/>
            <a:r>
              <a:rPr lang="nb-NO"/>
              <a:t>Klikk for å redigere tittelstil</a:t>
            </a:r>
            <a:endParaRPr lang="nb-no"/>
          </a:p>
        </p:txBody>
      </p:sp>
      <p:sp>
        <p:nvSpPr>
          <p:cNvPr id="3" name="Undertittel 2"/>
          <p:cNvSpPr>
            <a:spLocks noGrp="1"/>
          </p:cNvSpPr>
          <p:nvPr>
            <p:ph type="subTitle" idx="1"/>
          </p:nvPr>
        </p:nvSpPr>
        <p:spPr>
          <a:xfrm>
            <a:off x="1524000" y="3719568"/>
            <a:ext cx="9144000" cy="1082939"/>
          </a:xfrm>
        </p:spPr>
        <p:txBody>
          <a:bodyPr rtlCol="0"/>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b-NO"/>
              <a:t>Klikk for å redigere undertittelstil i malen</a:t>
            </a:r>
            <a:endParaRPr lang="nb-no"/>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a:t>Klikk for å redigere tittelstil</a:t>
            </a:r>
            <a:endParaRPr lang="nb-no"/>
          </a:p>
        </p:txBody>
      </p:sp>
      <p:sp>
        <p:nvSpPr>
          <p:cNvPr id="3" name="Plassholder for loddrett tekst 2"/>
          <p:cNvSpPr>
            <a:spLocks noGrp="1"/>
          </p:cNvSpPr>
          <p:nvPr>
            <p:ph type="body" orient="vert" idx="1"/>
          </p:nvPr>
        </p:nvSpPr>
        <p:spPr/>
        <p:txBody>
          <a:bodyPr vert="eaVert"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5" name="Plassholder for bunntekst 4"/>
          <p:cNvSpPr>
            <a:spLocks noGrp="1"/>
          </p:cNvSpPr>
          <p:nvPr>
            <p:ph type="ftr" sz="quarter" idx="11"/>
          </p:nvPr>
        </p:nvSpPr>
        <p:spPr/>
        <p:txBody>
          <a:bodyPr rtlCol="0"/>
          <a:lstStyle/>
          <a:p>
            <a:pPr rtl="0"/>
            <a:r>
              <a:rPr lang="nb-no"/>
              <a:t>Legge til en bunntekst</a:t>
            </a:r>
          </a:p>
        </p:txBody>
      </p:sp>
      <p:sp>
        <p:nvSpPr>
          <p:cNvPr id="4" name="Plassholder for dato 3"/>
          <p:cNvSpPr>
            <a:spLocks noGrp="1"/>
          </p:cNvSpPr>
          <p:nvPr>
            <p:ph type="dt" sz="half" idx="10"/>
          </p:nvPr>
        </p:nvSpPr>
        <p:spPr/>
        <p:txBody>
          <a:bodyPr rtlCol="0"/>
          <a:lstStyle/>
          <a:p>
            <a:pPr rtl="0"/>
            <a:r>
              <a:rPr lang="en-US"/>
              <a:t>24.05.2017</a:t>
            </a:r>
          </a:p>
        </p:txBody>
      </p:sp>
      <p:sp>
        <p:nvSpPr>
          <p:cNvPr id="6" name="Plassholder for lysbildenummer 5"/>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022080" y="567651"/>
            <a:ext cx="1645920" cy="5452149"/>
          </a:xfrm>
        </p:spPr>
        <p:txBody>
          <a:bodyPr vert="eaVert" rtlCol="0"/>
          <a:lstStyle>
            <a:lvl1pPr>
              <a:defRPr/>
            </a:lvl1pPr>
          </a:lstStyle>
          <a:p>
            <a:pPr rtl="0"/>
            <a:r>
              <a:rPr lang="nb-NO"/>
              <a:t>Klikk for å redigere tittelstil</a:t>
            </a:r>
            <a:endParaRPr lang="nb-no"/>
          </a:p>
        </p:txBody>
      </p:sp>
      <p:sp>
        <p:nvSpPr>
          <p:cNvPr id="3" name="Plassholder for loddrett tekst 2"/>
          <p:cNvSpPr>
            <a:spLocks noGrp="1"/>
          </p:cNvSpPr>
          <p:nvPr>
            <p:ph type="body" orient="vert" idx="1"/>
          </p:nvPr>
        </p:nvSpPr>
        <p:spPr>
          <a:xfrm>
            <a:off x="1524000" y="567652"/>
            <a:ext cx="7315200" cy="5452148"/>
          </a:xfrm>
        </p:spPr>
        <p:txBody>
          <a:bodyPr vert="eaVert"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5" name="Plassholder for bunntekst 4"/>
          <p:cNvSpPr>
            <a:spLocks noGrp="1"/>
          </p:cNvSpPr>
          <p:nvPr>
            <p:ph type="ftr" sz="quarter" idx="11"/>
          </p:nvPr>
        </p:nvSpPr>
        <p:spPr/>
        <p:txBody>
          <a:bodyPr rtlCol="0"/>
          <a:lstStyle/>
          <a:p>
            <a:pPr rtl="0"/>
            <a:r>
              <a:rPr lang="nb-no"/>
              <a:t>Legge til en bunntekst</a:t>
            </a:r>
          </a:p>
        </p:txBody>
      </p:sp>
      <p:sp>
        <p:nvSpPr>
          <p:cNvPr id="4" name="Plassholder for dato 3"/>
          <p:cNvSpPr>
            <a:spLocks noGrp="1"/>
          </p:cNvSpPr>
          <p:nvPr>
            <p:ph type="dt" sz="half" idx="10"/>
          </p:nvPr>
        </p:nvSpPr>
        <p:spPr/>
        <p:txBody>
          <a:bodyPr rtlCol="0"/>
          <a:lstStyle/>
          <a:p>
            <a:pPr rtl="0"/>
            <a:r>
              <a:rPr lang="en-US"/>
              <a:t>24.05.2017</a:t>
            </a:r>
          </a:p>
        </p:txBody>
      </p:sp>
      <p:sp>
        <p:nvSpPr>
          <p:cNvPr id="6" name="Plassholder for lysbildenummer 5"/>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a:t>Klikk for å redigere tittelstil</a:t>
            </a:r>
            <a:endParaRPr lang="nb-no"/>
          </a:p>
        </p:txBody>
      </p:sp>
      <p:sp>
        <p:nvSpPr>
          <p:cNvPr id="3" name="Plassholder for innhold 2"/>
          <p:cNvSpPr>
            <a:spLocks noGrp="1"/>
          </p:cNvSpPr>
          <p:nvPr>
            <p:ph idx="1"/>
          </p:nvPr>
        </p:nvSpPr>
        <p:spPr/>
        <p:txBody>
          <a:bodyPr rtlCol="0"/>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5" name="Plassholder for bunntekst 4"/>
          <p:cNvSpPr>
            <a:spLocks noGrp="1"/>
          </p:cNvSpPr>
          <p:nvPr>
            <p:ph type="ftr" sz="quarter" idx="11"/>
          </p:nvPr>
        </p:nvSpPr>
        <p:spPr/>
        <p:txBody>
          <a:bodyPr rtlCol="0"/>
          <a:lstStyle/>
          <a:p>
            <a:pPr rtl="0"/>
            <a:r>
              <a:rPr lang="nb-no"/>
              <a:t>Legge til en bunntekst</a:t>
            </a:r>
          </a:p>
        </p:txBody>
      </p:sp>
      <p:sp>
        <p:nvSpPr>
          <p:cNvPr id="4" name="Plassholder for dato 3"/>
          <p:cNvSpPr>
            <a:spLocks noGrp="1"/>
          </p:cNvSpPr>
          <p:nvPr>
            <p:ph type="dt" sz="half" idx="10"/>
          </p:nvPr>
        </p:nvSpPr>
        <p:spPr/>
        <p:txBody>
          <a:bodyPr rtlCol="0"/>
          <a:lstStyle/>
          <a:p>
            <a:pPr rtl="0"/>
            <a:r>
              <a:rPr lang="en-US"/>
              <a:t>24.05.2017</a:t>
            </a:r>
          </a:p>
        </p:txBody>
      </p:sp>
      <p:sp>
        <p:nvSpPr>
          <p:cNvPr id="6" name="Plassholder for lysbildenummer 5"/>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ndelingsoverskrift">
    <p:spTree>
      <p:nvGrpSpPr>
        <p:cNvPr id="1" name=""/>
        <p:cNvGrpSpPr/>
        <p:nvPr/>
      </p:nvGrpSpPr>
      <p:grpSpPr>
        <a:xfrm>
          <a:off x="0" y="0"/>
          <a:ext cx="0" cy="0"/>
          <a:chOff x="0" y="0"/>
          <a:chExt cx="0" cy="0"/>
        </a:xfrm>
      </p:grpSpPr>
      <p:grpSp>
        <p:nvGrpSpPr>
          <p:cNvPr id="84" name="Gruppe 83" descr="Gruppe med blomster på venstre side av lysbildet"/>
          <p:cNvGrpSpPr/>
          <p:nvPr/>
        </p:nvGrpSpPr>
        <p:grpSpPr bwMode="gray">
          <a:xfrm>
            <a:off x="-111192" y="56187"/>
            <a:ext cx="1187090" cy="6801813"/>
            <a:chOff x="-111192" y="56187"/>
            <a:chExt cx="1187090" cy="6801813"/>
          </a:xfrm>
        </p:grpSpPr>
        <p:sp>
          <p:nvSpPr>
            <p:cNvPr id="7" name="Frihånds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8" name="Ellipse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nvGrpSpPr>
            <p:cNvPr id="9" name="Gruppe 8"/>
            <p:cNvGrpSpPr/>
            <p:nvPr/>
          </p:nvGrpSpPr>
          <p:grpSpPr bwMode="gray">
            <a:xfrm rot="21351673">
              <a:off x="188910" y="3285460"/>
              <a:ext cx="886988" cy="656333"/>
              <a:chOff x="452438" y="3540125"/>
              <a:chExt cx="750888" cy="555625"/>
            </a:xfrm>
          </p:grpSpPr>
          <p:sp>
            <p:nvSpPr>
              <p:cNvPr id="10" name="Frihånds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1" name="Frihånds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12" name="Frihånds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3" name="Frihånds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p>
              <a:pPr rtl="0"/>
              <a:endParaRPr lang="en-US"/>
            </a:p>
          </p:txBody>
        </p:sp>
        <p:sp>
          <p:nvSpPr>
            <p:cNvPr id="14" name="Frihånds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5" name="Frihånds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6" name="Frihånds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7" name="Frihånds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8" name="Ellipse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9" name="Frihånds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20" name="Frihånds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1" name="Frihånds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2" name="Frihånds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nvGrpSpPr>
            <p:cNvPr id="23" name="Gruppe 22"/>
            <p:cNvGrpSpPr/>
            <p:nvPr/>
          </p:nvGrpSpPr>
          <p:grpSpPr bwMode="gray">
            <a:xfrm rot="399179" flipH="1">
              <a:off x="322913" y="912037"/>
              <a:ext cx="740803" cy="743600"/>
              <a:chOff x="2051052" y="5522596"/>
              <a:chExt cx="892175" cy="895542"/>
            </a:xfrm>
          </p:grpSpPr>
          <p:sp>
            <p:nvSpPr>
              <p:cNvPr id="24" name="Frihånds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5" name="Linj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6" name="Frihånds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7" name="Frihånds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8" name="Frihånds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9" name="Ellipse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sp>
          <p:nvSpPr>
            <p:cNvPr id="30" name="Frihånds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1" name="Frihånds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2" name="Frihånds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nvGrpSpPr>
            <p:cNvPr id="33" name="Gruppe 32"/>
            <p:cNvGrpSpPr/>
            <p:nvPr/>
          </p:nvGrpSpPr>
          <p:grpSpPr bwMode="gray">
            <a:xfrm rot="16304340" flipH="1">
              <a:off x="178634" y="4276817"/>
              <a:ext cx="888787" cy="885044"/>
              <a:chOff x="4277517" y="3752400"/>
              <a:chExt cx="1154448" cy="1149586"/>
            </a:xfrm>
          </p:grpSpPr>
          <p:sp>
            <p:nvSpPr>
              <p:cNvPr id="34" name="Frihånds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5" name="Frihånds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6" name="Frihånds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7" name="Frihånds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8" name="Frihånds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en-US"/>
              </a:p>
            </p:txBody>
          </p:sp>
        </p:grpSp>
      </p:grpSp>
      <p:grpSp>
        <p:nvGrpSpPr>
          <p:cNvPr id="83" name="Gruppe 82" descr="Gruppe med blomster på høyre side av lysbildet"/>
          <p:cNvGrpSpPr/>
          <p:nvPr/>
        </p:nvGrpSpPr>
        <p:grpSpPr bwMode="gray">
          <a:xfrm>
            <a:off x="10666412" y="2618021"/>
            <a:ext cx="1376735" cy="4239979"/>
            <a:chOff x="10666412" y="2618021"/>
            <a:chExt cx="1376735" cy="4239979"/>
          </a:xfrm>
        </p:grpSpPr>
        <p:sp>
          <p:nvSpPr>
            <p:cNvPr id="82" name="Frihånds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0" name="Frihånds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1" name="Frihånds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43" name="Frihånds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44" name="Linje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45" name="Frihånds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lvl="0" rtl="0"/>
              <a:endParaRPr lang="en-US"/>
            </a:p>
          </p:txBody>
        </p:sp>
        <p:sp>
          <p:nvSpPr>
            <p:cNvPr id="46" name="Frihånds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7" name="Frihånds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8" name="Frihånds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9" name="Frihånds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0" name="Frihånds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1" name="Frihånds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2" name="Linje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3" name="Frihånds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4" name="Frihånds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5" name="Frihånds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6" name="Frihånds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7" name="Frihånds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8" name="Frihånds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nvGrpSpPr>
            <p:cNvPr id="59" name="Gruppe 58"/>
            <p:cNvGrpSpPr/>
            <p:nvPr/>
          </p:nvGrpSpPr>
          <p:grpSpPr bwMode="gray">
            <a:xfrm rot="21311827">
              <a:off x="11197677" y="5664822"/>
              <a:ext cx="407354" cy="408816"/>
              <a:chOff x="11057071" y="5480091"/>
              <a:chExt cx="473402" cy="475102"/>
            </a:xfrm>
          </p:grpSpPr>
          <p:sp>
            <p:nvSpPr>
              <p:cNvPr id="65" name="Frihånds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6" name="Frihånds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7" name="Frihånds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grpSp>
          <p:nvGrpSpPr>
            <p:cNvPr id="60" name="Gruppe 59"/>
            <p:cNvGrpSpPr/>
            <p:nvPr/>
          </p:nvGrpSpPr>
          <p:grpSpPr bwMode="gray">
            <a:xfrm rot="21311827">
              <a:off x="10666412" y="5053297"/>
              <a:ext cx="643645" cy="641225"/>
              <a:chOff x="10472909" y="4641517"/>
              <a:chExt cx="895542" cy="892175"/>
            </a:xfrm>
          </p:grpSpPr>
          <p:sp>
            <p:nvSpPr>
              <p:cNvPr id="61" name="Frihånds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62" name="Frihånds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63" name="Frihånds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4" name="Ellipse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grpSp>
      <p:sp>
        <p:nvSpPr>
          <p:cNvPr id="2" name="Tittel 1"/>
          <p:cNvSpPr>
            <a:spLocks noGrp="1"/>
          </p:cNvSpPr>
          <p:nvPr>
            <p:ph type="title"/>
          </p:nvPr>
        </p:nvSpPr>
        <p:spPr>
          <a:xfrm>
            <a:off x="1524000" y="1709738"/>
            <a:ext cx="9144000" cy="2862262"/>
          </a:xfrm>
        </p:spPr>
        <p:txBody>
          <a:bodyPr rtlCol="0" anchor="b">
            <a:normAutofit/>
          </a:bodyPr>
          <a:lstStyle>
            <a:lvl1pPr>
              <a:defRPr sz="5200"/>
            </a:lvl1pPr>
          </a:lstStyle>
          <a:p>
            <a:pPr rtl="0"/>
            <a:r>
              <a:rPr lang="nb-NO"/>
              <a:t>Klikk for å redigere tittelstil</a:t>
            </a:r>
            <a:endParaRPr lang="nb-no"/>
          </a:p>
        </p:txBody>
      </p:sp>
      <p:sp>
        <p:nvSpPr>
          <p:cNvPr id="3" name="Plassholder for tekst 2"/>
          <p:cNvSpPr>
            <a:spLocks noGrp="1"/>
          </p:cNvSpPr>
          <p:nvPr>
            <p:ph type="body" idx="1"/>
          </p:nvPr>
        </p:nvSpPr>
        <p:spPr>
          <a:xfrm>
            <a:off x="1524000" y="4589463"/>
            <a:ext cx="9144000" cy="1280160"/>
          </a:xfrm>
        </p:spPr>
        <p:txBody>
          <a:bodyPr rtlCol="0"/>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nb-NO"/>
              <a:t>Klikk for å redigere tekststiler i malen</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bbelt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a:t>Klikk for å redigere tittelstil</a:t>
            </a:r>
            <a:endParaRPr lang="nb-no"/>
          </a:p>
        </p:txBody>
      </p:sp>
      <p:sp>
        <p:nvSpPr>
          <p:cNvPr id="3" name="Plassholder for innhold 2"/>
          <p:cNvSpPr>
            <a:spLocks noGrp="1"/>
          </p:cNvSpPr>
          <p:nvPr>
            <p:ph sz="half" idx="1"/>
          </p:nvPr>
        </p:nvSpPr>
        <p:spPr>
          <a:xfrm>
            <a:off x="152400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4" name="Plassholder for innhold 3"/>
          <p:cNvSpPr>
            <a:spLocks noGrp="1"/>
          </p:cNvSpPr>
          <p:nvPr>
            <p:ph sz="half" idx="2"/>
          </p:nvPr>
        </p:nvSpPr>
        <p:spPr>
          <a:xfrm>
            <a:off x="6278880" y="1904999"/>
            <a:ext cx="4389120" cy="41148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6" name="Plassholder for bunntekst 5"/>
          <p:cNvSpPr>
            <a:spLocks noGrp="1"/>
          </p:cNvSpPr>
          <p:nvPr>
            <p:ph type="ftr" sz="quarter" idx="11"/>
          </p:nvPr>
        </p:nvSpPr>
        <p:spPr/>
        <p:txBody>
          <a:bodyPr rtlCol="0"/>
          <a:lstStyle/>
          <a:p>
            <a:pPr rtl="0"/>
            <a:r>
              <a:rPr lang="nb-no"/>
              <a:t>Legge til en bunntekst</a:t>
            </a:r>
          </a:p>
        </p:txBody>
      </p:sp>
      <p:sp>
        <p:nvSpPr>
          <p:cNvPr id="5" name="Plassholder for dato 4"/>
          <p:cNvSpPr>
            <a:spLocks noGrp="1"/>
          </p:cNvSpPr>
          <p:nvPr>
            <p:ph type="dt" sz="half" idx="10"/>
          </p:nvPr>
        </p:nvSpPr>
        <p:spPr/>
        <p:txBody>
          <a:bodyPr rtlCol="0"/>
          <a:lstStyle/>
          <a:p>
            <a:pPr rtl="0"/>
            <a:r>
              <a:rPr lang="en-US"/>
              <a:t>24.05.2017</a:t>
            </a:r>
          </a:p>
        </p:txBody>
      </p:sp>
      <p:sp>
        <p:nvSpPr>
          <p:cNvPr id="7" name="Plassholder for lysbildenummer 6"/>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a:t>Klikk for å redigere tittelstil</a:t>
            </a:r>
            <a:endParaRPr lang="nb-no"/>
          </a:p>
        </p:txBody>
      </p:sp>
      <p:sp>
        <p:nvSpPr>
          <p:cNvPr id="3" name="Plassholder for tekst 2"/>
          <p:cNvSpPr>
            <a:spLocks noGrp="1"/>
          </p:cNvSpPr>
          <p:nvPr>
            <p:ph type="body" idx="1"/>
          </p:nvPr>
        </p:nvSpPr>
        <p:spPr>
          <a:xfrm>
            <a:off x="152400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a:t>Klikk for å redigere tekststiler i malen</a:t>
            </a:r>
          </a:p>
        </p:txBody>
      </p:sp>
      <p:sp>
        <p:nvSpPr>
          <p:cNvPr id="4" name="Plassholder for innhold 3"/>
          <p:cNvSpPr>
            <a:spLocks noGrp="1"/>
          </p:cNvSpPr>
          <p:nvPr>
            <p:ph sz="half" idx="2"/>
          </p:nvPr>
        </p:nvSpPr>
        <p:spPr>
          <a:xfrm>
            <a:off x="152400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5" name="Plassholder for tekst 4"/>
          <p:cNvSpPr>
            <a:spLocks noGrp="1"/>
          </p:cNvSpPr>
          <p:nvPr>
            <p:ph type="body" sz="quarter" idx="3"/>
          </p:nvPr>
        </p:nvSpPr>
        <p:spPr>
          <a:xfrm>
            <a:off x="6278880" y="1905000"/>
            <a:ext cx="4389120" cy="683106"/>
          </a:xfrm>
        </p:spPr>
        <p:txBody>
          <a:bodyPr rtlCol="0"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a:t>Klikk for å redigere tekststiler i malen</a:t>
            </a:r>
          </a:p>
        </p:txBody>
      </p:sp>
      <p:sp>
        <p:nvSpPr>
          <p:cNvPr id="6" name="Plassholder for innhold 5"/>
          <p:cNvSpPr>
            <a:spLocks noGrp="1"/>
          </p:cNvSpPr>
          <p:nvPr>
            <p:ph sz="quarter" idx="4"/>
          </p:nvPr>
        </p:nvSpPr>
        <p:spPr>
          <a:xfrm>
            <a:off x="6278880" y="2588106"/>
            <a:ext cx="4389120" cy="3431694"/>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8" name="Plassholder for bunntekst 7"/>
          <p:cNvSpPr>
            <a:spLocks noGrp="1"/>
          </p:cNvSpPr>
          <p:nvPr>
            <p:ph type="ftr" sz="quarter" idx="11"/>
          </p:nvPr>
        </p:nvSpPr>
        <p:spPr/>
        <p:txBody>
          <a:bodyPr rtlCol="0"/>
          <a:lstStyle/>
          <a:p>
            <a:pPr rtl="0"/>
            <a:r>
              <a:rPr lang="nb-no"/>
              <a:t>Legge til en bunntekst</a:t>
            </a:r>
          </a:p>
        </p:txBody>
      </p:sp>
      <p:sp>
        <p:nvSpPr>
          <p:cNvPr id="7" name="Plassholder for dato 6"/>
          <p:cNvSpPr>
            <a:spLocks noGrp="1"/>
          </p:cNvSpPr>
          <p:nvPr>
            <p:ph type="dt" sz="half" idx="10"/>
          </p:nvPr>
        </p:nvSpPr>
        <p:spPr/>
        <p:txBody>
          <a:bodyPr rtlCol="0"/>
          <a:lstStyle/>
          <a:p>
            <a:pPr rtl="0"/>
            <a:r>
              <a:rPr lang="en-US"/>
              <a:t>24.05.2017</a:t>
            </a:r>
          </a:p>
        </p:txBody>
      </p:sp>
      <p:sp>
        <p:nvSpPr>
          <p:cNvPr id="9" name="Plassholder for lysbildenummer 8"/>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a:t>Klikk for å redigere tittelstil</a:t>
            </a:r>
            <a:endParaRPr lang="nb-no"/>
          </a:p>
        </p:txBody>
      </p:sp>
      <p:sp>
        <p:nvSpPr>
          <p:cNvPr id="4" name="Plassholder for bunntekst 3"/>
          <p:cNvSpPr>
            <a:spLocks noGrp="1"/>
          </p:cNvSpPr>
          <p:nvPr>
            <p:ph type="ftr" sz="quarter" idx="11"/>
          </p:nvPr>
        </p:nvSpPr>
        <p:spPr/>
        <p:txBody>
          <a:bodyPr rtlCol="0"/>
          <a:lstStyle/>
          <a:p>
            <a:pPr rtl="0"/>
            <a:r>
              <a:rPr lang="nb-no"/>
              <a:t>Legge til en bunntekst</a:t>
            </a:r>
          </a:p>
        </p:txBody>
      </p:sp>
      <p:sp>
        <p:nvSpPr>
          <p:cNvPr id="3" name="Plassholder for dato 2"/>
          <p:cNvSpPr>
            <a:spLocks noGrp="1"/>
          </p:cNvSpPr>
          <p:nvPr>
            <p:ph type="dt" sz="half" idx="10"/>
          </p:nvPr>
        </p:nvSpPr>
        <p:spPr/>
        <p:txBody>
          <a:bodyPr rtlCol="0"/>
          <a:lstStyle/>
          <a:p>
            <a:pPr rtl="0"/>
            <a:r>
              <a:rPr lang="en-US"/>
              <a:t>24.05.2017</a:t>
            </a:r>
          </a:p>
        </p:txBody>
      </p:sp>
      <p:sp>
        <p:nvSpPr>
          <p:cNvPr id="5" name="Plassholder for lysbildenummer 4"/>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3" name="Plassholder for bunntekst 2"/>
          <p:cNvSpPr>
            <a:spLocks noGrp="1"/>
          </p:cNvSpPr>
          <p:nvPr>
            <p:ph type="ftr" sz="quarter" idx="11"/>
          </p:nvPr>
        </p:nvSpPr>
        <p:spPr/>
        <p:txBody>
          <a:bodyPr rtlCol="0"/>
          <a:lstStyle/>
          <a:p>
            <a:pPr rtl="0"/>
            <a:r>
              <a:rPr lang="nb-no"/>
              <a:t>Legge til en bunntekst</a:t>
            </a:r>
          </a:p>
        </p:txBody>
      </p:sp>
      <p:sp>
        <p:nvSpPr>
          <p:cNvPr id="2" name="Plassholder for dato 1"/>
          <p:cNvSpPr>
            <a:spLocks noGrp="1"/>
          </p:cNvSpPr>
          <p:nvPr>
            <p:ph type="dt" sz="half" idx="10"/>
          </p:nvPr>
        </p:nvSpPr>
        <p:spPr/>
        <p:txBody>
          <a:bodyPr rtlCol="0"/>
          <a:lstStyle/>
          <a:p>
            <a:pPr rtl="0"/>
            <a:r>
              <a:rPr lang="en-US"/>
              <a:t>24.05.2017</a:t>
            </a:r>
          </a:p>
        </p:txBody>
      </p:sp>
      <p:sp>
        <p:nvSpPr>
          <p:cNvPr id="4" name="Plassholder for lysbildenummer 3"/>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bildetekst">
    <p:spTree>
      <p:nvGrpSpPr>
        <p:cNvPr id="1" name=""/>
        <p:cNvGrpSpPr/>
        <p:nvPr/>
      </p:nvGrpSpPr>
      <p:grpSpPr>
        <a:xfrm>
          <a:off x="0" y="0"/>
          <a:ext cx="0" cy="0"/>
          <a:chOff x="0" y="0"/>
          <a:chExt cx="0" cy="0"/>
        </a:xfrm>
      </p:grpSpPr>
      <p:grpSp>
        <p:nvGrpSpPr>
          <p:cNvPr id="8" name="Gruppe 7"/>
          <p:cNvGrpSpPr/>
          <p:nvPr/>
        </p:nvGrpSpPr>
        <p:grpSpPr>
          <a:xfrm>
            <a:off x="11123612" y="4051301"/>
            <a:ext cx="965215" cy="2807461"/>
            <a:chOff x="11123612" y="4051301"/>
            <a:chExt cx="965215" cy="2807461"/>
          </a:xfrm>
        </p:grpSpPr>
        <p:sp>
          <p:nvSpPr>
            <p:cNvPr id="9" name="Frihånds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0" name="Linj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1" name="Frihånds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2" name="Frihånds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3" name="Frihånds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4" name="Frihånds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5" name="Frihånds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6" name="Frihånds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7" name="Frihånds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2" name="Tittel 1"/>
          <p:cNvSpPr>
            <a:spLocks noGrp="1"/>
          </p:cNvSpPr>
          <p:nvPr>
            <p:ph type="title"/>
          </p:nvPr>
        </p:nvSpPr>
        <p:spPr>
          <a:xfrm>
            <a:off x="7699248" y="1996440"/>
            <a:ext cx="3200400" cy="2194560"/>
          </a:xfrm>
        </p:spPr>
        <p:txBody>
          <a:bodyPr rtlCol="0" anchor="b">
            <a:normAutofit/>
          </a:bodyPr>
          <a:lstStyle>
            <a:lvl1pPr>
              <a:defRPr sz="3400"/>
            </a:lvl1pPr>
          </a:lstStyle>
          <a:p>
            <a:pPr rtl="0"/>
            <a:r>
              <a:rPr lang="nb-NO"/>
              <a:t>Klikk for å redigere tittelstil</a:t>
            </a:r>
            <a:endParaRPr lang="nb-no"/>
          </a:p>
        </p:txBody>
      </p:sp>
      <p:sp>
        <p:nvSpPr>
          <p:cNvPr id="3" name="Plassholder for innhold 2"/>
          <p:cNvSpPr>
            <a:spLocks noGrp="1"/>
          </p:cNvSpPr>
          <p:nvPr>
            <p:ph idx="1"/>
          </p:nvPr>
        </p:nvSpPr>
        <p:spPr>
          <a:xfrm>
            <a:off x="838200" y="838200"/>
            <a:ext cx="6400800" cy="51816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endParaRPr lang="nb-no"/>
          </a:p>
        </p:txBody>
      </p:sp>
      <p:sp>
        <p:nvSpPr>
          <p:cNvPr id="4" name="Plassholder for tekst 3"/>
          <p:cNvSpPr>
            <a:spLocks noGrp="1"/>
          </p:cNvSpPr>
          <p:nvPr>
            <p:ph type="body" sz="half" idx="2"/>
          </p:nvPr>
        </p:nvSpPr>
        <p:spPr>
          <a:xfrm>
            <a:off x="7697724" y="4258426"/>
            <a:ext cx="3203448" cy="1761373"/>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a:t>Klikk for å redigere tekststiler i malen</a:t>
            </a:r>
          </a:p>
        </p:txBody>
      </p:sp>
      <p:sp>
        <p:nvSpPr>
          <p:cNvPr id="6" name="Plassholder for bunntekst 5"/>
          <p:cNvSpPr>
            <a:spLocks noGrp="1"/>
          </p:cNvSpPr>
          <p:nvPr>
            <p:ph type="ftr" sz="quarter" idx="11"/>
          </p:nvPr>
        </p:nvSpPr>
        <p:spPr/>
        <p:txBody>
          <a:bodyPr rtlCol="0"/>
          <a:lstStyle/>
          <a:p>
            <a:pPr rtl="0"/>
            <a:r>
              <a:rPr lang="nb-no"/>
              <a:t>Legge til en bunntekst</a:t>
            </a:r>
          </a:p>
        </p:txBody>
      </p:sp>
      <p:sp>
        <p:nvSpPr>
          <p:cNvPr id="5" name="Plassholder for dato 4"/>
          <p:cNvSpPr>
            <a:spLocks noGrp="1"/>
          </p:cNvSpPr>
          <p:nvPr>
            <p:ph type="dt" sz="half" idx="10"/>
          </p:nvPr>
        </p:nvSpPr>
        <p:spPr/>
        <p:txBody>
          <a:bodyPr rtlCol="0"/>
          <a:lstStyle/>
          <a:p>
            <a:pPr rtl="0"/>
            <a:r>
              <a:rPr lang="en-US"/>
              <a:t>24.05.2017</a:t>
            </a:r>
          </a:p>
        </p:txBody>
      </p:sp>
      <p:sp>
        <p:nvSpPr>
          <p:cNvPr id="7" name="Plassholder for lysbildenummer 6"/>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bildetekst">
    <p:spTree>
      <p:nvGrpSpPr>
        <p:cNvPr id="1" name=""/>
        <p:cNvGrpSpPr/>
        <p:nvPr/>
      </p:nvGrpSpPr>
      <p:grpSpPr>
        <a:xfrm>
          <a:off x="0" y="0"/>
          <a:ext cx="0" cy="0"/>
          <a:chOff x="0" y="0"/>
          <a:chExt cx="0" cy="0"/>
        </a:xfrm>
      </p:grpSpPr>
      <p:grpSp>
        <p:nvGrpSpPr>
          <p:cNvPr id="8" name="Gruppe 7"/>
          <p:cNvGrpSpPr/>
          <p:nvPr/>
        </p:nvGrpSpPr>
        <p:grpSpPr>
          <a:xfrm>
            <a:off x="11123612" y="4051301"/>
            <a:ext cx="965215" cy="2807461"/>
            <a:chOff x="11123612" y="4051301"/>
            <a:chExt cx="965215" cy="2807461"/>
          </a:xfrm>
        </p:grpSpPr>
        <p:sp>
          <p:nvSpPr>
            <p:cNvPr id="9" name="Frihånds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0" name="Linj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1" name="Frihånds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2" name="Frihånds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3" name="Frihånds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4" name="Frihånds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5" name="Frihånds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6" name="Frihånds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7" name="Frihånds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2" name="Tittel 1"/>
          <p:cNvSpPr>
            <a:spLocks noGrp="1"/>
          </p:cNvSpPr>
          <p:nvPr>
            <p:ph type="title"/>
          </p:nvPr>
        </p:nvSpPr>
        <p:spPr>
          <a:xfrm>
            <a:off x="7699248" y="1993392"/>
            <a:ext cx="3200400" cy="2194560"/>
          </a:xfrm>
        </p:spPr>
        <p:txBody>
          <a:bodyPr rtlCol="0" anchor="b">
            <a:normAutofit/>
          </a:bodyPr>
          <a:lstStyle>
            <a:lvl1pPr>
              <a:defRPr sz="3400"/>
            </a:lvl1pPr>
          </a:lstStyle>
          <a:p>
            <a:pPr rtl="0"/>
            <a:r>
              <a:rPr lang="nb-NO"/>
              <a:t>Klikk for å redigere tittelstil</a:t>
            </a:r>
            <a:endParaRPr lang="nb-no"/>
          </a:p>
        </p:txBody>
      </p:sp>
      <p:sp>
        <p:nvSpPr>
          <p:cNvPr id="3" name="Plassholder for bilde 2" descr="En tom plassholder for bilde. Klikk plassholderen, og velg bildet du ønsker å legge til"/>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b-NO"/>
              <a:t>Klikk på ikonet for å legge til et bilde</a:t>
            </a:r>
            <a:endParaRPr lang="en-US"/>
          </a:p>
        </p:txBody>
      </p:sp>
      <p:sp>
        <p:nvSpPr>
          <p:cNvPr id="4" name="Plassholder for tekst 3"/>
          <p:cNvSpPr>
            <a:spLocks noGrp="1"/>
          </p:cNvSpPr>
          <p:nvPr>
            <p:ph type="body" sz="half" idx="2"/>
          </p:nvPr>
        </p:nvSpPr>
        <p:spPr>
          <a:xfrm>
            <a:off x="7699248" y="4255008"/>
            <a:ext cx="3200400" cy="1764792"/>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b-NO"/>
              <a:t>Klikk for å redigere tekststiler i malen</a:t>
            </a:r>
          </a:p>
        </p:txBody>
      </p:sp>
      <p:sp>
        <p:nvSpPr>
          <p:cNvPr id="6" name="Plassholder for bunntekst 5"/>
          <p:cNvSpPr>
            <a:spLocks noGrp="1"/>
          </p:cNvSpPr>
          <p:nvPr>
            <p:ph type="ftr" sz="quarter" idx="11"/>
          </p:nvPr>
        </p:nvSpPr>
        <p:spPr/>
        <p:txBody>
          <a:bodyPr rtlCol="0"/>
          <a:lstStyle/>
          <a:p>
            <a:pPr rtl="0"/>
            <a:r>
              <a:rPr lang="nb-no"/>
              <a:t>Legge til en bunntekst</a:t>
            </a:r>
          </a:p>
        </p:txBody>
      </p:sp>
      <p:sp>
        <p:nvSpPr>
          <p:cNvPr id="5" name="Plassholder for dato 4"/>
          <p:cNvSpPr>
            <a:spLocks noGrp="1"/>
          </p:cNvSpPr>
          <p:nvPr>
            <p:ph type="dt" sz="half" idx="10"/>
          </p:nvPr>
        </p:nvSpPr>
        <p:spPr/>
        <p:txBody>
          <a:bodyPr rtlCol="0"/>
          <a:lstStyle/>
          <a:p>
            <a:pPr rtl="0"/>
            <a:r>
              <a:rPr lang="en-US"/>
              <a:t>24.05.2017</a:t>
            </a:r>
          </a:p>
        </p:txBody>
      </p:sp>
      <p:sp>
        <p:nvSpPr>
          <p:cNvPr id="7" name="Plassholder for lysbildenummer 6"/>
          <p:cNvSpPr>
            <a:spLocks noGrp="1"/>
          </p:cNvSpPr>
          <p:nvPr>
            <p:ph type="sldNum" sz="quarter" idx="12"/>
          </p:nvPr>
        </p:nvSpPr>
        <p:spPr/>
        <p:txBody>
          <a:bodyPr rtlCol="0"/>
          <a:lstStyle/>
          <a:p>
            <a:pPr rtl="0"/>
            <a:fld id="{484FD59D-33F1-4A76-843D-E67207CAFE54}" type="slidenum">
              <a:rPr lang="en-US" smtClean="0"/>
              <a:t>‹#›</a:t>
            </a:fld>
            <a:endParaRPr lang="en-US"/>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uppe 62" descr="Én blomst på høyre side av lysbildet"/>
          <p:cNvGrpSpPr/>
          <p:nvPr userDrawn="1"/>
        </p:nvGrpSpPr>
        <p:grpSpPr bwMode="gray">
          <a:xfrm>
            <a:off x="11123612" y="4051301"/>
            <a:ext cx="965215" cy="2807461"/>
            <a:chOff x="11123612" y="4051301"/>
            <a:chExt cx="965215" cy="2807461"/>
          </a:xfrm>
        </p:grpSpPr>
        <p:sp>
          <p:nvSpPr>
            <p:cNvPr id="38" name="Frihånds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39" name="Linje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40" name="Frihånds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1" name="Frihånds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2" name="Frihånds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3" name="Frihånds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6" name="Frihånds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7" name="Frihånds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8" name="Frihånds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grpSp>
        <p:nvGrpSpPr>
          <p:cNvPr id="62" name="Gruppe 61" descr="Gruppe med blomster på venstre side av lysbildet"/>
          <p:cNvGrpSpPr/>
          <p:nvPr userDrawn="1"/>
        </p:nvGrpSpPr>
        <p:grpSpPr bwMode="gray">
          <a:xfrm>
            <a:off x="44450" y="1370013"/>
            <a:ext cx="1198563" cy="5487987"/>
            <a:chOff x="44450" y="1370013"/>
            <a:chExt cx="1198563" cy="5487987"/>
          </a:xfrm>
        </p:grpSpPr>
        <p:sp>
          <p:nvSpPr>
            <p:cNvPr id="9" name="Frihånds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0" name="Linje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1" name="Frihånds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2" name="Frihånds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3" name="Frihånds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4" name="Frihånds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5" name="Frihånds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6" name="Frihånds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7" name="Linje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18" name="Frihånds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19" name="Frihånds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0" name="Frihånds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1" name="Frihånds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2" name="Frihånds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3" name="Frihånds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4" name="Frihånds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25" name="Frihånds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6" name="Linje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27" name="Frihånds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nvGrpSpPr>
            <p:cNvPr id="28" name="Gruppe 27"/>
            <p:cNvGrpSpPr/>
            <p:nvPr userDrawn="1"/>
          </p:nvGrpSpPr>
          <p:grpSpPr bwMode="gray">
            <a:xfrm rot="21049918">
              <a:off x="516851" y="3319634"/>
              <a:ext cx="682233" cy="504823"/>
              <a:chOff x="452438" y="3540125"/>
              <a:chExt cx="750888" cy="555625"/>
            </a:xfrm>
          </p:grpSpPr>
          <p:sp>
            <p:nvSpPr>
              <p:cNvPr id="29" name="Frihånds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0" name="Frihånds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sp>
          <p:nvSpPr>
            <p:cNvPr id="31" name="Ellipse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2" name="Frihånds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3" name="Frihånds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4" name="Frihånds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5" name="Frihånds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6" name="Frihånds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37" name="Frihånds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4" name="Ellipse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45" name="Frihånds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grpSp>
          <p:nvGrpSpPr>
            <p:cNvPr id="49" name="Gruppe 48"/>
            <p:cNvGrpSpPr/>
            <p:nvPr userDrawn="1"/>
          </p:nvGrpSpPr>
          <p:grpSpPr bwMode="gray">
            <a:xfrm>
              <a:off x="603252" y="4833897"/>
              <a:ext cx="607348" cy="609642"/>
              <a:chOff x="2051052" y="5522596"/>
              <a:chExt cx="892175" cy="895542"/>
            </a:xfrm>
          </p:grpSpPr>
          <p:sp>
            <p:nvSpPr>
              <p:cNvPr id="50" name="Frihånds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1" name="Linje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2" name="Frihånds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3" name="Frihånds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US"/>
              </a:p>
            </p:txBody>
          </p:sp>
          <p:sp>
            <p:nvSpPr>
              <p:cNvPr id="54" name="Frihånds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5" name="Ellipse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grpSp>
          <p:nvGrpSpPr>
            <p:cNvPr id="56" name="Gruppe 55"/>
            <p:cNvGrpSpPr/>
            <p:nvPr userDrawn="1"/>
          </p:nvGrpSpPr>
          <p:grpSpPr bwMode="gray">
            <a:xfrm rot="19876682">
              <a:off x="80098" y="1916305"/>
              <a:ext cx="878030" cy="874332"/>
              <a:chOff x="4277517" y="3752400"/>
              <a:chExt cx="1154448" cy="1149586"/>
            </a:xfrm>
          </p:grpSpPr>
          <p:sp>
            <p:nvSpPr>
              <p:cNvPr id="57" name="Frihånds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8" name="Frihånds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59" name="Frihånds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0" name="Frihånds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en-US"/>
              </a:p>
            </p:txBody>
          </p:sp>
          <p:sp>
            <p:nvSpPr>
              <p:cNvPr id="61" name="Frihånds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rtlCol="0" anchor="t" anchorCtr="0" compatLnSpc="1">
                <a:prstTxWarp prst="textNoShape">
                  <a:avLst/>
                </a:prstTxWarp>
              </a:bodyPr>
              <a:lstStyle/>
              <a:p>
                <a:pPr lvl="0" rtl="0"/>
                <a:endParaRPr lang="en-US"/>
              </a:p>
            </p:txBody>
          </p:sp>
        </p:grpSp>
      </p:grpSp>
      <p:sp>
        <p:nvSpPr>
          <p:cNvPr id="2" name="Plassholder for tittel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pPr rtl="0"/>
            <a:r>
              <a:rPr lang="nb-no"/>
              <a:t>Klikk for å redigere tittelstil i malen</a:t>
            </a:r>
          </a:p>
        </p:txBody>
      </p:sp>
      <p:sp>
        <p:nvSpPr>
          <p:cNvPr id="3" name="Plassholder for tekst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rtl="0"/>
            <a:r>
              <a:rPr lang="nb-no"/>
              <a:t>Klikk for å redigere tekststiler i malen</a:t>
            </a:r>
          </a:p>
          <a:p>
            <a:pPr lvl="1" rtl="0"/>
            <a:r>
              <a:rPr lang="nb-no"/>
              <a:t>Andre nivå</a:t>
            </a:r>
          </a:p>
          <a:p>
            <a:pPr lvl="2" rtl="0"/>
            <a:r>
              <a:rPr lang="nb-no"/>
              <a:t>Tredje nivå</a:t>
            </a:r>
          </a:p>
          <a:p>
            <a:pPr lvl="3" rtl="0"/>
            <a:r>
              <a:rPr lang="nb-no"/>
              <a:t>Fjerde nivå</a:t>
            </a:r>
          </a:p>
          <a:p>
            <a:pPr lvl="4" rtl="0"/>
            <a:r>
              <a:rPr lang="nb-no"/>
              <a:t>Femte nivå</a:t>
            </a:r>
          </a:p>
        </p:txBody>
      </p:sp>
      <p:sp>
        <p:nvSpPr>
          <p:cNvPr id="5" name="Plassholder for bunntekst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pPr rtl="0"/>
            <a:r>
              <a:rPr lang="nb-no"/>
              <a:t>Legge til en bunntekst</a:t>
            </a:r>
          </a:p>
        </p:txBody>
      </p:sp>
      <p:sp>
        <p:nvSpPr>
          <p:cNvPr id="4" name="Plassholder for dato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pPr rtl="0"/>
            <a:r>
              <a:rPr lang="en-US"/>
              <a:t>24.05.2017</a:t>
            </a:r>
          </a:p>
        </p:txBody>
      </p:sp>
      <p:sp>
        <p:nvSpPr>
          <p:cNvPr id="6" name="Plassholder for lysbildenumm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pPr rtl="0"/>
            <a:fld id="{484FD59D-33F1-4A76-843D-E67207CAFE54}" type="slidenum">
              <a:rPr lang="en-US" smtClean="0"/>
              <a:pPr/>
              <a:t>‹#›</a:t>
            </a:fld>
            <a:endParaRPr lang="en-US"/>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rtlCol="0"/>
          <a:lstStyle/>
          <a:p>
            <a:pPr rtl="0"/>
            <a:r>
              <a:rPr lang="nb-NO" dirty="0"/>
              <a:t>ÅRSPLAN EKORN BLÅ GRUPPE</a:t>
            </a:r>
            <a:endParaRPr lang="nb-no" dirty="0"/>
          </a:p>
        </p:txBody>
      </p:sp>
      <p:sp>
        <p:nvSpPr>
          <p:cNvPr id="3" name="Undertittel 2"/>
          <p:cNvSpPr>
            <a:spLocks noGrp="1"/>
          </p:cNvSpPr>
          <p:nvPr>
            <p:ph type="subTitle" idx="1"/>
          </p:nvPr>
        </p:nvSpPr>
        <p:spPr/>
        <p:txBody>
          <a:bodyPr rtlCol="0">
            <a:normAutofit fontScale="92500" lnSpcReduction="20000"/>
          </a:bodyPr>
          <a:lstStyle/>
          <a:p>
            <a:pPr rtl="0"/>
            <a:r>
              <a:rPr lang="nb-NO" dirty="0"/>
              <a:t>2023-2024</a:t>
            </a:r>
          </a:p>
          <a:p>
            <a:pPr rtl="0"/>
            <a:endParaRPr lang="nb-NO" dirty="0"/>
          </a:p>
          <a:p>
            <a:pPr rtl="0"/>
            <a:r>
              <a:rPr lang="nb-NO"/>
              <a:t>FRYDENBORG BARNEHAGE AS</a:t>
            </a:r>
            <a:endParaRPr lang="nb-no" dirty="0"/>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FACE32-B9C5-C3FE-DFA3-B37A51946BA9}"/>
              </a:ext>
            </a:extLst>
          </p:cNvPr>
          <p:cNvSpPr>
            <a:spLocks noGrp="1"/>
          </p:cNvSpPr>
          <p:nvPr>
            <p:ph type="title"/>
          </p:nvPr>
        </p:nvSpPr>
        <p:spPr/>
        <p:txBody>
          <a:bodyPr/>
          <a:lstStyle/>
          <a:p>
            <a:r>
              <a:rPr lang="nb-NO" dirty="0"/>
              <a:t>Plan for uken. </a:t>
            </a:r>
          </a:p>
        </p:txBody>
      </p:sp>
      <p:graphicFrame>
        <p:nvGraphicFramePr>
          <p:cNvPr id="4" name="Tabell 4">
            <a:extLst>
              <a:ext uri="{FF2B5EF4-FFF2-40B4-BE49-F238E27FC236}">
                <a16:creationId xmlns:a16="http://schemas.microsoft.com/office/drawing/2014/main" id="{0C53FCA9-3604-597C-E3C0-6AB7ED4F9221}"/>
              </a:ext>
            </a:extLst>
          </p:cNvPr>
          <p:cNvGraphicFramePr>
            <a:graphicFrameLocks noGrp="1"/>
          </p:cNvGraphicFramePr>
          <p:nvPr>
            <p:ph idx="1"/>
            <p:extLst>
              <p:ext uri="{D42A27DB-BD31-4B8C-83A1-F6EECF244321}">
                <p14:modId xmlns:p14="http://schemas.microsoft.com/office/powerpoint/2010/main" val="1493831977"/>
              </p:ext>
            </p:extLst>
          </p:nvPr>
        </p:nvGraphicFramePr>
        <p:xfrm>
          <a:off x="1214651" y="1900238"/>
          <a:ext cx="9703560" cy="3449320"/>
        </p:xfrm>
        <a:graphic>
          <a:graphicData uri="http://schemas.openxmlformats.org/drawingml/2006/table">
            <a:tbl>
              <a:tblPr firstRow="1" bandRow="1">
                <a:tableStyleId>{5C22544A-7EE6-4342-B048-85BDC9FD1C3A}</a:tableStyleId>
              </a:tblPr>
              <a:tblGrid>
                <a:gridCol w="1910686">
                  <a:extLst>
                    <a:ext uri="{9D8B030D-6E8A-4147-A177-3AD203B41FA5}">
                      <a16:colId xmlns:a16="http://schemas.microsoft.com/office/drawing/2014/main" val="3046978610"/>
                    </a:ext>
                  </a:extLst>
                </a:gridCol>
                <a:gridCol w="1970738">
                  <a:extLst>
                    <a:ext uri="{9D8B030D-6E8A-4147-A177-3AD203B41FA5}">
                      <a16:colId xmlns:a16="http://schemas.microsoft.com/office/drawing/2014/main" val="1464697266"/>
                    </a:ext>
                  </a:extLst>
                </a:gridCol>
                <a:gridCol w="1940712">
                  <a:extLst>
                    <a:ext uri="{9D8B030D-6E8A-4147-A177-3AD203B41FA5}">
                      <a16:colId xmlns:a16="http://schemas.microsoft.com/office/drawing/2014/main" val="461037129"/>
                    </a:ext>
                  </a:extLst>
                </a:gridCol>
                <a:gridCol w="1940712">
                  <a:extLst>
                    <a:ext uri="{9D8B030D-6E8A-4147-A177-3AD203B41FA5}">
                      <a16:colId xmlns:a16="http://schemas.microsoft.com/office/drawing/2014/main" val="3741795493"/>
                    </a:ext>
                  </a:extLst>
                </a:gridCol>
                <a:gridCol w="1940712">
                  <a:extLst>
                    <a:ext uri="{9D8B030D-6E8A-4147-A177-3AD203B41FA5}">
                      <a16:colId xmlns:a16="http://schemas.microsoft.com/office/drawing/2014/main" val="147241475"/>
                    </a:ext>
                  </a:extLst>
                </a:gridCol>
              </a:tblGrid>
              <a:tr h="370840">
                <a:tc>
                  <a:txBody>
                    <a:bodyPr/>
                    <a:lstStyle/>
                    <a:p>
                      <a:r>
                        <a:rPr lang="nb-NO" sz="1400" dirty="0"/>
                        <a:t>Mandag</a:t>
                      </a:r>
                    </a:p>
                  </a:txBody>
                  <a:tcPr/>
                </a:tc>
                <a:tc>
                  <a:txBody>
                    <a:bodyPr/>
                    <a:lstStyle/>
                    <a:p>
                      <a:r>
                        <a:rPr lang="nb-NO" sz="1400" dirty="0"/>
                        <a:t>Tirsdag</a:t>
                      </a:r>
                    </a:p>
                  </a:txBody>
                  <a:tcPr/>
                </a:tc>
                <a:tc>
                  <a:txBody>
                    <a:bodyPr/>
                    <a:lstStyle/>
                    <a:p>
                      <a:r>
                        <a:rPr lang="nb-NO" sz="1400" dirty="0"/>
                        <a:t>Onsdag</a:t>
                      </a:r>
                    </a:p>
                  </a:txBody>
                  <a:tcPr/>
                </a:tc>
                <a:tc>
                  <a:txBody>
                    <a:bodyPr/>
                    <a:lstStyle/>
                    <a:p>
                      <a:r>
                        <a:rPr lang="nb-NO" sz="1400" dirty="0"/>
                        <a:t>Torsdag</a:t>
                      </a:r>
                    </a:p>
                  </a:txBody>
                  <a:tcPr/>
                </a:tc>
                <a:tc>
                  <a:txBody>
                    <a:bodyPr/>
                    <a:lstStyle/>
                    <a:p>
                      <a:r>
                        <a:rPr lang="nb-NO" sz="1400" dirty="0"/>
                        <a:t>Fredag</a:t>
                      </a:r>
                    </a:p>
                  </a:txBody>
                  <a:tcPr/>
                </a:tc>
                <a:extLst>
                  <a:ext uri="{0D108BD9-81ED-4DB2-BD59-A6C34878D82A}">
                    <a16:rowId xmlns:a16="http://schemas.microsoft.com/office/drawing/2014/main" val="3022515083"/>
                  </a:ext>
                </a:extLst>
              </a:tr>
              <a:tr h="370840">
                <a:tc>
                  <a:txBody>
                    <a:bodyPr/>
                    <a:lstStyle/>
                    <a:p>
                      <a:r>
                        <a:rPr lang="nb-NO" sz="1400" b="1" u="sng" dirty="0"/>
                        <a:t>Språkativiteter</a:t>
                      </a:r>
                    </a:p>
                    <a:p>
                      <a:r>
                        <a:rPr lang="nb-NO" sz="1400" dirty="0"/>
                        <a:t>Vi har fokus på å legge til rette for aktiviteter som stimulerer språkutvikling. </a:t>
                      </a:r>
                    </a:p>
                    <a:p>
                      <a:pPr marL="285750" indent="-285750">
                        <a:buFont typeface="Arial" panose="020B0604020202020204" pitchFamily="34" charset="0"/>
                        <a:buChar char="•"/>
                      </a:pPr>
                      <a:r>
                        <a:rPr lang="nb-NO" sz="1400" dirty="0"/>
                        <a:t>Sang</a:t>
                      </a:r>
                    </a:p>
                    <a:p>
                      <a:pPr marL="285750" indent="-285750">
                        <a:buFont typeface="Arial" panose="020B0604020202020204" pitchFamily="34" charset="0"/>
                        <a:buChar char="•"/>
                      </a:pPr>
                      <a:r>
                        <a:rPr lang="nb-NO" sz="1400" dirty="0"/>
                        <a:t>Høytlesing </a:t>
                      </a:r>
                    </a:p>
                    <a:p>
                      <a:pPr marL="285750" indent="-285750">
                        <a:buFont typeface="Arial" panose="020B0604020202020204" pitchFamily="34" charset="0"/>
                        <a:buChar char="•"/>
                      </a:pPr>
                      <a:r>
                        <a:rPr lang="nb-NO" sz="1400" dirty="0"/>
                        <a:t>Fortellinger</a:t>
                      </a:r>
                    </a:p>
                    <a:p>
                      <a:pPr marL="285750" indent="-285750">
                        <a:buFont typeface="Arial" panose="020B0604020202020204" pitchFamily="34" charset="0"/>
                        <a:buChar char="•"/>
                      </a:pPr>
                      <a:r>
                        <a:rPr lang="nb-NO" sz="1400" dirty="0"/>
                        <a:t>Munnmotorikk</a:t>
                      </a:r>
                    </a:p>
                    <a:p>
                      <a:pPr marL="285750" indent="-285750">
                        <a:buFont typeface="Arial" panose="020B0604020202020204" pitchFamily="34" charset="0"/>
                        <a:buChar char="•"/>
                      </a:pPr>
                      <a:r>
                        <a:rPr lang="nb-NO" sz="1400" dirty="0"/>
                        <a:t>Rim og Regler</a:t>
                      </a:r>
                    </a:p>
                  </a:txBody>
                  <a:tcPr/>
                </a:tc>
                <a:tc>
                  <a:txBody>
                    <a:bodyPr/>
                    <a:lstStyle/>
                    <a:p>
                      <a:r>
                        <a:rPr lang="nb-NO" sz="1400" b="1" u="sng" dirty="0"/>
                        <a:t>Turdag</a:t>
                      </a:r>
                    </a:p>
                    <a:p>
                      <a:r>
                        <a:rPr lang="nb-NO" sz="1400" b="0" u="none" dirty="0"/>
                        <a:t>På turdagene varierer vi hvor vi går. Vi søker opp-</a:t>
                      </a:r>
                      <a:r>
                        <a:rPr lang="nb-NO" sz="1400" b="0" u="none" dirty="0" err="1"/>
                        <a:t>levelser</a:t>
                      </a:r>
                      <a:r>
                        <a:rPr lang="nb-NO" sz="1400" b="0" u="none" dirty="0"/>
                        <a:t> for barna. Samtidig som de blir kjent med nærområdet og byen vår. </a:t>
                      </a:r>
                    </a:p>
                    <a:p>
                      <a:r>
                        <a:rPr lang="nb-NO" sz="1400" b="0" u="none" dirty="0"/>
                        <a:t>Vi varierer på at barna sitter i vogner – men viktig at de også går litt når vi er på tur. </a:t>
                      </a:r>
                    </a:p>
                  </a:txBody>
                  <a:tcPr/>
                </a:tc>
                <a:tc>
                  <a:txBody>
                    <a:bodyPr/>
                    <a:lstStyle/>
                    <a:p>
                      <a:r>
                        <a:rPr lang="nb-NO" sz="1400" b="1" u="sng" dirty="0"/>
                        <a:t>Kreativ dag</a:t>
                      </a:r>
                    </a:p>
                    <a:p>
                      <a:r>
                        <a:rPr lang="nb-NO" sz="1400" b="0" u="none" dirty="0"/>
                        <a:t>Denne dagen gjør vi mye forskjellig. Og målet er at barna skal bli kjent med forskjellige materiale vi kan bruke. </a:t>
                      </a:r>
                    </a:p>
                    <a:p>
                      <a:endParaRPr lang="nb-NO" sz="1400" b="0" u="none" dirty="0"/>
                    </a:p>
                    <a:p>
                      <a:r>
                        <a:rPr lang="nb-NO" sz="1400" b="0" u="none" dirty="0"/>
                        <a:t>Vi har også sanseopplevelser denne dagen. Med </a:t>
                      </a:r>
                      <a:r>
                        <a:rPr lang="nb-NO" sz="1400" b="0" u="none" dirty="0" err="1"/>
                        <a:t>feks</a:t>
                      </a:r>
                      <a:r>
                        <a:rPr lang="nb-NO" sz="1400" b="0" u="none" dirty="0"/>
                        <a:t> smaker, lyder, lukter osv. </a:t>
                      </a:r>
                    </a:p>
                  </a:txBody>
                  <a:tcPr/>
                </a:tc>
                <a:tc>
                  <a:txBody>
                    <a:bodyPr/>
                    <a:lstStyle/>
                    <a:p>
                      <a:r>
                        <a:rPr lang="nb-NO" sz="1400" b="1" u="sng" dirty="0"/>
                        <a:t>Todlerdag</a:t>
                      </a:r>
                    </a:p>
                    <a:p>
                      <a:r>
                        <a:rPr lang="nb-NO" sz="1400" b="0" u="none" dirty="0"/>
                        <a:t>Gruppen vår er i en alder med mye kroppslig aktivitet. Vi lager hinderløype, har disko, Minirøris osv. Vi utfordrer barna på å bruke kroppen på en annen måte en vanlig. F.eks. balanse, krype, åle, rulle osv. </a:t>
                      </a:r>
                    </a:p>
                  </a:txBody>
                  <a:tcPr/>
                </a:tc>
                <a:tc>
                  <a:txBody>
                    <a:bodyPr/>
                    <a:lstStyle/>
                    <a:p>
                      <a:r>
                        <a:rPr lang="nb-NO" sz="1400" b="1" u="sng" dirty="0"/>
                        <a:t>Lekegrupper</a:t>
                      </a:r>
                    </a:p>
                    <a:p>
                      <a:r>
                        <a:rPr lang="nb-NO" sz="1400" b="0" u="none" dirty="0"/>
                        <a:t>På fredagene skal vi dele gruppene inn i mindre grupper med veiledet voksenstyrt lek. </a:t>
                      </a:r>
                    </a:p>
                    <a:p>
                      <a:endParaRPr lang="nb-NO" sz="1400" b="0" u="none" dirty="0"/>
                    </a:p>
                    <a:p>
                      <a:r>
                        <a:rPr lang="nb-NO" sz="1400" b="0" u="none" dirty="0"/>
                        <a:t>Annenhver fredag har vi kjøkkenet og lager middagen. Og annenhver fredag går vi opp i 2 etg eller helt opp på </a:t>
                      </a:r>
                      <a:r>
                        <a:rPr lang="nb-NO" sz="1400" b="0" u="none" dirty="0" err="1"/>
                        <a:t>Atelieet</a:t>
                      </a:r>
                      <a:r>
                        <a:rPr lang="nb-NO" sz="1400" b="0" u="none" dirty="0"/>
                        <a:t> </a:t>
                      </a:r>
                    </a:p>
                  </a:txBody>
                  <a:tcPr/>
                </a:tc>
                <a:extLst>
                  <a:ext uri="{0D108BD9-81ED-4DB2-BD59-A6C34878D82A}">
                    <a16:rowId xmlns:a16="http://schemas.microsoft.com/office/drawing/2014/main" val="3444177173"/>
                  </a:ext>
                </a:extLst>
              </a:tr>
            </a:tbl>
          </a:graphicData>
        </a:graphic>
      </p:graphicFrame>
    </p:spTree>
    <p:extLst>
      <p:ext uri="{BB962C8B-B14F-4D97-AF65-F5344CB8AC3E}">
        <p14:creationId xmlns:p14="http://schemas.microsoft.com/office/powerpoint/2010/main" val="35264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AUGUST 2023</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August kan være en fin måned. Når mulighetene byr seg tar vi turer ut i nærområdet på fine dager. </a:t>
            </a:r>
          </a:p>
          <a:p>
            <a:r>
              <a:rPr lang="nb-NO" dirty="0"/>
              <a:t>Vi bruker første delen av august til å tilvenning både på nye og «gamle» barn. Men vi starter opp med planlagte aktiviteter. </a:t>
            </a:r>
          </a:p>
          <a:p>
            <a:pPr marL="982980" lvl="2" indent="-342900">
              <a:buFont typeface="Symbol" pitchFamily="2" charset="2"/>
              <a:buChar char=""/>
            </a:pPr>
            <a:r>
              <a:rPr lang="nb-NO" dirty="0">
                <a:effectLst/>
                <a:latin typeface="Baskerville Old Face" panose="02020602080505020303" pitchFamily="18" charset="77"/>
                <a:ea typeface="Calibri" panose="020F0502020204030204" pitchFamily="34" charset="0"/>
                <a:cs typeface="Calibri Light" panose="020F0302020204030204" pitchFamily="34" charset="0"/>
              </a:rPr>
              <a:t>Bli kjent med de voksen og barnehagen igjen. </a:t>
            </a:r>
            <a:endParaRPr lang="nb-NO" dirty="0">
              <a:effectLst/>
              <a:latin typeface="Calibri" panose="020F0502020204030204" pitchFamily="34" charset="0"/>
              <a:ea typeface="Calibri" panose="020F0502020204030204" pitchFamily="34" charset="0"/>
              <a:cs typeface="Calibri Light" panose="020F0302020204030204" pitchFamily="34" charset="0"/>
            </a:endParaRPr>
          </a:p>
          <a:p>
            <a:pPr marL="982980" lvl="2" indent="-342900">
              <a:buFont typeface="Symbol" pitchFamily="2" charset="2"/>
              <a:buChar char=""/>
            </a:pPr>
            <a:r>
              <a:rPr lang="nb-NO" dirty="0">
                <a:effectLst/>
                <a:latin typeface="Baskerville Old Face" panose="02020602080505020303" pitchFamily="18" charset="77"/>
                <a:ea typeface="Calibri" panose="020F0502020204030204" pitchFamily="34" charset="0"/>
                <a:cs typeface="Calibri Light" panose="020F0302020204030204" pitchFamily="34" charset="0"/>
              </a:rPr>
              <a:t>Gi trygghet og ro. </a:t>
            </a:r>
            <a:endParaRPr lang="nb-NO" dirty="0">
              <a:effectLst/>
              <a:latin typeface="Calibri" panose="020F0502020204030204" pitchFamily="34" charset="0"/>
              <a:ea typeface="Calibri" panose="020F0502020204030204" pitchFamily="34" charset="0"/>
              <a:cs typeface="Calibri Light" panose="020F0302020204030204" pitchFamily="34" charset="0"/>
            </a:endParaRPr>
          </a:p>
          <a:p>
            <a:pPr marL="982980" lvl="2" indent="-342900">
              <a:buFont typeface="Symbol" pitchFamily="2" charset="2"/>
              <a:buChar char=""/>
            </a:pPr>
            <a:r>
              <a:rPr lang="nb-NO" dirty="0">
                <a:effectLst/>
                <a:latin typeface="Baskerville Old Face" panose="02020602080505020303" pitchFamily="18" charset="77"/>
                <a:ea typeface="Calibri" panose="020F0502020204030204" pitchFamily="34" charset="0"/>
                <a:cs typeface="Calibri Light" panose="020F0302020204030204" pitchFamily="34" charset="0"/>
              </a:rPr>
              <a:t>Bli kjent med rutiner </a:t>
            </a:r>
            <a:endParaRPr lang="nb-NO" dirty="0">
              <a:effectLst/>
              <a:latin typeface="Calibri" panose="020F0502020204030204" pitchFamily="34" charset="0"/>
              <a:ea typeface="Calibri" panose="020F0502020204030204" pitchFamily="34" charset="0"/>
              <a:cs typeface="Calibri Light" panose="020F0302020204030204" pitchFamily="34" charset="0"/>
            </a:endParaRPr>
          </a:p>
          <a:p>
            <a:pPr lvl="1"/>
            <a:endParaRPr lang="nb-NO" dirty="0"/>
          </a:p>
          <a:p>
            <a:r>
              <a:rPr lang="nb-NO" dirty="0"/>
              <a:t>Språket har en stor plass hos oss. Og vi jobber med språkstimulering gjennom sang, rim og regler og bøker. </a:t>
            </a:r>
          </a:p>
          <a:p>
            <a:pPr marL="662940" lvl="1" indent="-342900">
              <a:buFont typeface="Symbol" pitchFamily="2" charset="2"/>
              <a:buChar char=""/>
            </a:pPr>
            <a:r>
              <a:rPr lang="nb-NO" sz="1600" dirty="0">
                <a:effectLst/>
                <a:latin typeface="Baskerville Old Face" panose="02020602080505020303" pitchFamily="18" charset="77"/>
                <a:ea typeface="Calibri" panose="020F0502020204030204" pitchFamily="34" charset="0"/>
                <a:cs typeface="Calibri Light" panose="020F0302020204030204" pitchFamily="34" charset="0"/>
              </a:rPr>
              <a:t>Jobbe med ord og begreper i hverdagssituasjoner </a:t>
            </a:r>
            <a:endParaRPr lang="nb-NO" sz="1600" dirty="0">
              <a:effectLst/>
              <a:latin typeface="Calibri" panose="020F0502020204030204" pitchFamily="34" charset="0"/>
              <a:ea typeface="Calibri" panose="020F0502020204030204" pitchFamily="34" charset="0"/>
              <a:cs typeface="Calibri Light" panose="020F0302020204030204" pitchFamily="34" charset="0"/>
            </a:endParaRPr>
          </a:p>
          <a:p>
            <a:endParaRPr lang="nb-NO" dirty="0"/>
          </a:p>
        </p:txBody>
      </p:sp>
    </p:spTree>
    <p:extLst>
      <p:ext uri="{BB962C8B-B14F-4D97-AF65-F5344CB8AC3E}">
        <p14:creationId xmlns:p14="http://schemas.microsoft.com/office/powerpoint/2010/main" val="142921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SEPTEMBER 2023</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Nå begynner det å bli høst. </a:t>
            </a:r>
          </a:p>
          <a:p>
            <a:r>
              <a:rPr lang="nb-NO" dirty="0"/>
              <a:t>I uke 38 er det brannvernuke. Vi jobber med </a:t>
            </a:r>
            <a:r>
              <a:rPr lang="nb-NO" dirty="0" err="1"/>
              <a:t>Bjørnis</a:t>
            </a:r>
            <a:r>
              <a:rPr lang="nb-NO" dirty="0"/>
              <a:t> og opplegget i pakken der. Vi tar turer til og rundt brannstasjonen vår. Kanskje vi er heldige og får et besøk av brannbilen i uke 38 også. </a:t>
            </a:r>
          </a:p>
          <a:p>
            <a:r>
              <a:rPr lang="nb-NO" dirty="0"/>
              <a:t>Når været er fint tar vi med oss sangkort og bøker ut</a:t>
            </a:r>
          </a:p>
        </p:txBody>
      </p:sp>
    </p:spTree>
    <p:extLst>
      <p:ext uri="{BB962C8B-B14F-4D97-AF65-F5344CB8AC3E}">
        <p14:creationId xmlns:p14="http://schemas.microsoft.com/office/powerpoint/2010/main" val="412109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OKTOBER 2023</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I oktober har vi tilvenning igjen. Men vi har fokus på at hverdagen går nesten som normalt allikevel. Vi har samlinger og aktiviteter som normalt så langt det går.</a:t>
            </a:r>
          </a:p>
          <a:p>
            <a:r>
              <a:rPr lang="nb-NO" dirty="0"/>
              <a:t>Vi går på tur og finner blader i fine høstfarger. Vi tørker de og bruker de til sansemotorisk lek.  Kanskje vi finner et tre vi kan følge gjennom året?</a:t>
            </a:r>
          </a:p>
          <a:p>
            <a:r>
              <a:rPr lang="nb-NO" dirty="0"/>
              <a:t>FN dagen er 24 oktober.  Fokus på FN konvensjonen og barn rettigheter. </a:t>
            </a:r>
          </a:p>
          <a:p>
            <a:r>
              <a:rPr lang="nb-NO" dirty="0"/>
              <a:t>Vi starter med foreldresamtaler og observasjonsmøter. </a:t>
            </a:r>
          </a:p>
        </p:txBody>
      </p:sp>
    </p:spTree>
    <p:extLst>
      <p:ext uri="{BB962C8B-B14F-4D97-AF65-F5344CB8AC3E}">
        <p14:creationId xmlns:p14="http://schemas.microsoft.com/office/powerpoint/2010/main" val="323381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NOVEMBER 2023</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a:xfrm>
            <a:off x="1524000" y="1900823"/>
            <a:ext cx="9435548" cy="4391524"/>
          </a:xfrm>
        </p:spPr>
        <p:txBody>
          <a:bodyPr/>
          <a:lstStyle/>
          <a:p>
            <a:r>
              <a:rPr lang="nb-NO" dirty="0"/>
              <a:t>Vi fortsetter med foreldresamtaler hvis ikke vi rekker i oktober. </a:t>
            </a:r>
          </a:p>
          <a:p>
            <a:r>
              <a:rPr lang="nb-NO" dirty="0"/>
              <a:t>November er ofte en kald måned uten snø. Vi finner lønneblader som er brune og bruker de i aktiviteter med barna. </a:t>
            </a:r>
          </a:p>
          <a:p>
            <a:r>
              <a:rPr lang="nb-NO" dirty="0"/>
              <a:t>Vi maler med høstfarger </a:t>
            </a:r>
          </a:p>
          <a:p>
            <a:r>
              <a:rPr lang="nb-NO" dirty="0"/>
              <a:t>I slutten av november begynner vi så smått med juleaktiviteter</a:t>
            </a:r>
          </a:p>
        </p:txBody>
      </p:sp>
    </p:spTree>
    <p:extLst>
      <p:ext uri="{BB962C8B-B14F-4D97-AF65-F5344CB8AC3E}">
        <p14:creationId xmlns:p14="http://schemas.microsoft.com/office/powerpoint/2010/main" val="73697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DESEMBER 2023</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Desembermåned skal være en måned fylt med ro i barnehagen. Men vi skal ha noen hyggelige aktiviteter. Men vi har fokus på prosess ikke produkt. </a:t>
            </a:r>
          </a:p>
          <a:p>
            <a:pPr lvl="1"/>
            <a:r>
              <a:rPr lang="nb-NO" dirty="0"/>
              <a:t>Vi skal bake litt julekaker</a:t>
            </a:r>
          </a:p>
          <a:p>
            <a:pPr lvl="1"/>
            <a:r>
              <a:rPr lang="nb-NO" dirty="0"/>
              <a:t>Juleverksted på møterommet</a:t>
            </a:r>
          </a:p>
          <a:p>
            <a:pPr lvl="1"/>
            <a:r>
              <a:rPr lang="nb-NO" dirty="0"/>
              <a:t>Lese julefortellinger og høre julemusikk</a:t>
            </a:r>
          </a:p>
          <a:p>
            <a:pPr lvl="1"/>
            <a:r>
              <a:rPr lang="nb-NO" dirty="0"/>
              <a:t>Vi synger julesanger </a:t>
            </a:r>
          </a:p>
          <a:p>
            <a:pPr lvl="1"/>
            <a:r>
              <a:rPr lang="nb-NO" dirty="0"/>
              <a:t>Juletrepynting på </a:t>
            </a:r>
            <a:r>
              <a:rPr lang="nb-NO" dirty="0" err="1"/>
              <a:t>avdelinge</a:t>
            </a:r>
            <a:endParaRPr lang="nb-NO" dirty="0"/>
          </a:p>
          <a:p>
            <a:pPr lvl="1"/>
            <a:r>
              <a:rPr lang="nb-NO" dirty="0"/>
              <a:t>Adventssamlinger</a:t>
            </a:r>
          </a:p>
          <a:p>
            <a:pPr lvl="1"/>
            <a:r>
              <a:rPr lang="nb-NO" dirty="0"/>
              <a:t>Nissefest og luciamarkering (bake lussekatter) </a:t>
            </a:r>
          </a:p>
        </p:txBody>
      </p:sp>
    </p:spTree>
    <p:extLst>
      <p:ext uri="{BB962C8B-B14F-4D97-AF65-F5344CB8AC3E}">
        <p14:creationId xmlns:p14="http://schemas.microsoft.com/office/powerpoint/2010/main" val="180448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JANUAR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I januar er det tilvenning igjen i barnehagen hvis vi får flere barn hos oss. </a:t>
            </a:r>
          </a:p>
          <a:p>
            <a:r>
              <a:rPr lang="nb-NO" dirty="0"/>
              <a:t>Vi håper det er snø og har fokus på vinter i aktivitetene våre. </a:t>
            </a:r>
          </a:p>
          <a:p>
            <a:pPr lvl="1"/>
            <a:r>
              <a:rPr lang="nb-NO" dirty="0"/>
              <a:t>Vinterbilder</a:t>
            </a:r>
          </a:p>
          <a:p>
            <a:pPr lvl="1"/>
            <a:r>
              <a:rPr lang="nb-NO" dirty="0"/>
              <a:t>Lage snø</a:t>
            </a:r>
          </a:p>
          <a:p>
            <a:pPr lvl="1"/>
            <a:r>
              <a:rPr lang="nb-NO" dirty="0"/>
              <a:t>Bøker med vintertema</a:t>
            </a:r>
          </a:p>
          <a:p>
            <a:pPr lvl="1"/>
            <a:r>
              <a:rPr lang="nb-NO" dirty="0"/>
              <a:t>Sanger med vintertema</a:t>
            </a:r>
          </a:p>
        </p:txBody>
      </p:sp>
    </p:spTree>
    <p:extLst>
      <p:ext uri="{BB962C8B-B14F-4D97-AF65-F5344CB8AC3E}">
        <p14:creationId xmlns:p14="http://schemas.microsoft.com/office/powerpoint/2010/main" val="328019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FEBRUAR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Februar er også en vintermåned og vi fortsetter med vintertema. </a:t>
            </a:r>
          </a:p>
          <a:p>
            <a:r>
              <a:rPr lang="nb-NO" dirty="0"/>
              <a:t>6 februar er samefolkets dag. Vi markerer det enkelt med mat som vi forbinder med samene. Men vi hører også på litt joik osv. </a:t>
            </a:r>
          </a:p>
          <a:p>
            <a:r>
              <a:rPr lang="nb-NO" dirty="0"/>
              <a:t>Finne eventyr knyttet til samefolket. </a:t>
            </a:r>
          </a:p>
        </p:txBody>
      </p:sp>
    </p:spTree>
    <p:extLst>
      <p:ext uri="{BB962C8B-B14F-4D97-AF65-F5344CB8AC3E}">
        <p14:creationId xmlns:p14="http://schemas.microsoft.com/office/powerpoint/2010/main" val="202725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MARS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Begynner det å bli litt vår tro. Vi begynner å leite etter vårtegn. </a:t>
            </a:r>
          </a:p>
          <a:p>
            <a:r>
              <a:rPr lang="nb-NO" dirty="0"/>
              <a:t>Vi har fokus på nytt liv i naturen. Og sår litt inne som vi setter i vinduskarmen og ser at det gror. </a:t>
            </a:r>
          </a:p>
          <a:p>
            <a:r>
              <a:rPr lang="nb-NO" dirty="0"/>
              <a:t>Påsken er siste uken i mars. Og før dette har vi aktiviteter, fortellinger og sanger som vi forbinder med påsken og våren. </a:t>
            </a:r>
          </a:p>
        </p:txBody>
      </p:sp>
    </p:spTree>
    <p:extLst>
      <p:ext uri="{BB962C8B-B14F-4D97-AF65-F5344CB8AC3E}">
        <p14:creationId xmlns:p14="http://schemas.microsoft.com/office/powerpoint/2010/main" val="55687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APRIL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I april er det ny tilvenning for nye barn. </a:t>
            </a:r>
          </a:p>
          <a:p>
            <a:r>
              <a:rPr lang="nb-NO" dirty="0"/>
              <a:t>Vi begynner å gjøre oss kjent med blåfjell og tar turer dit på turdagene våre. </a:t>
            </a:r>
          </a:p>
          <a:p>
            <a:r>
              <a:rPr lang="nb-NO" dirty="0"/>
              <a:t>Vi samler lønneblader dersom de har blitt store og fine. Presser de og lager noe fint sammen med barna. De kan males på og brukes som trykk. </a:t>
            </a:r>
          </a:p>
        </p:txBody>
      </p:sp>
    </p:spTree>
    <p:extLst>
      <p:ext uri="{BB962C8B-B14F-4D97-AF65-F5344CB8AC3E}">
        <p14:creationId xmlns:p14="http://schemas.microsoft.com/office/powerpoint/2010/main" val="221881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949566-F90F-32F0-FFE3-24BC70FEEE53}"/>
              </a:ext>
            </a:extLst>
          </p:cNvPr>
          <p:cNvSpPr>
            <a:spLocks noGrp="1"/>
          </p:cNvSpPr>
          <p:nvPr>
            <p:ph type="title"/>
          </p:nvPr>
        </p:nvSpPr>
        <p:spPr/>
        <p:txBody>
          <a:bodyPr/>
          <a:lstStyle/>
          <a:p>
            <a:r>
              <a:rPr lang="nb-NO" dirty="0"/>
              <a:t>Hvem er Blå gruppe høsten 2023</a:t>
            </a:r>
          </a:p>
        </p:txBody>
      </p:sp>
      <p:sp>
        <p:nvSpPr>
          <p:cNvPr id="3" name="Plassholder for innhold 2">
            <a:extLst>
              <a:ext uri="{FF2B5EF4-FFF2-40B4-BE49-F238E27FC236}">
                <a16:creationId xmlns:a16="http://schemas.microsoft.com/office/drawing/2014/main" id="{4A18FCEF-68ED-26CF-FAEB-8F3ED4A65DBF}"/>
              </a:ext>
            </a:extLst>
          </p:cNvPr>
          <p:cNvSpPr>
            <a:spLocks noGrp="1"/>
          </p:cNvSpPr>
          <p:nvPr>
            <p:ph sz="half" idx="1"/>
          </p:nvPr>
        </p:nvSpPr>
        <p:spPr>
          <a:xfrm>
            <a:off x="1524000" y="2311399"/>
            <a:ext cx="4389120" cy="4114801"/>
          </a:xfrm>
        </p:spPr>
        <p:txBody>
          <a:bodyPr>
            <a:normAutofit lnSpcReduction="10000"/>
          </a:bodyPr>
          <a:lstStyle/>
          <a:p>
            <a:r>
              <a:rPr lang="nb-NO" dirty="0"/>
              <a:t>Barn:</a:t>
            </a:r>
          </a:p>
          <a:p>
            <a:endParaRPr lang="nb-NO" dirty="0"/>
          </a:p>
          <a:p>
            <a:endParaRPr lang="nb-NO" dirty="0"/>
          </a:p>
          <a:p>
            <a:endParaRPr lang="nb-NO" dirty="0"/>
          </a:p>
          <a:p>
            <a:endParaRPr lang="nb-NO" dirty="0"/>
          </a:p>
          <a:p>
            <a:endParaRPr lang="nb-NO" dirty="0"/>
          </a:p>
          <a:p>
            <a:endParaRPr lang="nb-NO" dirty="0"/>
          </a:p>
          <a:p>
            <a:r>
              <a:rPr lang="nb-NO" dirty="0"/>
              <a:t>Vi får et nytt barn fra Ukraina i oktober: Tymofi født29.9.2021 </a:t>
            </a:r>
          </a:p>
          <a:p>
            <a:endParaRPr lang="nb-NO" dirty="0"/>
          </a:p>
        </p:txBody>
      </p:sp>
      <p:graphicFrame>
        <p:nvGraphicFramePr>
          <p:cNvPr id="5" name="Plassholder for innhold 4">
            <a:extLst>
              <a:ext uri="{FF2B5EF4-FFF2-40B4-BE49-F238E27FC236}">
                <a16:creationId xmlns:a16="http://schemas.microsoft.com/office/drawing/2014/main" id="{35C0E9A5-E695-DD41-DBC7-D50C7868F127}"/>
              </a:ext>
            </a:extLst>
          </p:cNvPr>
          <p:cNvGraphicFramePr>
            <a:graphicFrameLocks noGrp="1"/>
          </p:cNvGraphicFramePr>
          <p:nvPr>
            <p:ph sz="half" idx="2"/>
            <p:extLst>
              <p:ext uri="{D42A27DB-BD31-4B8C-83A1-F6EECF244321}">
                <p14:modId xmlns:p14="http://schemas.microsoft.com/office/powerpoint/2010/main" val="616683176"/>
              </p:ext>
            </p:extLst>
          </p:nvPr>
        </p:nvGraphicFramePr>
        <p:xfrm>
          <a:off x="1677048" y="2844800"/>
          <a:ext cx="2874169" cy="2374902"/>
        </p:xfrm>
        <a:graphic>
          <a:graphicData uri="http://schemas.openxmlformats.org/drawingml/2006/table">
            <a:tbl>
              <a:tblPr>
                <a:tableStyleId>{5C22544A-7EE6-4342-B048-85BDC9FD1C3A}</a:tableStyleId>
              </a:tblPr>
              <a:tblGrid>
                <a:gridCol w="1556692">
                  <a:extLst>
                    <a:ext uri="{9D8B030D-6E8A-4147-A177-3AD203B41FA5}">
                      <a16:colId xmlns:a16="http://schemas.microsoft.com/office/drawing/2014/main" val="2274759583"/>
                    </a:ext>
                  </a:extLst>
                </a:gridCol>
                <a:gridCol w="1317477">
                  <a:extLst>
                    <a:ext uri="{9D8B030D-6E8A-4147-A177-3AD203B41FA5}">
                      <a16:colId xmlns:a16="http://schemas.microsoft.com/office/drawing/2014/main" val="2764336636"/>
                    </a:ext>
                  </a:extLst>
                </a:gridCol>
              </a:tblGrid>
              <a:tr h="395817">
                <a:tc>
                  <a:txBody>
                    <a:bodyPr/>
                    <a:lstStyle/>
                    <a:p>
                      <a:pPr algn="l" fontAlgn="b"/>
                      <a:r>
                        <a:rPr lang="nb-NO" sz="1600" u="none" strike="noStrike" dirty="0">
                          <a:effectLst/>
                        </a:rPr>
                        <a:t>Mira</a:t>
                      </a:r>
                      <a:endParaRPr lang="nb-NO" sz="1600" b="1" i="0" u="none" strike="noStrike" dirty="0">
                        <a:solidFill>
                          <a:srgbClr val="000000"/>
                        </a:solidFill>
                        <a:effectLst/>
                        <a:latin typeface="Courier" panose="02070309020205020404" pitchFamily="49" charset="0"/>
                      </a:endParaRPr>
                    </a:p>
                  </a:txBody>
                  <a:tcPr marL="9525" marR="9525" marT="9525" marB="0" anchor="b"/>
                </a:tc>
                <a:tc>
                  <a:txBody>
                    <a:bodyPr/>
                    <a:lstStyle/>
                    <a:p>
                      <a:pPr algn="r" fontAlgn="b"/>
                      <a:r>
                        <a:rPr lang="nb-NO" sz="1600" u="none" strike="noStrike">
                          <a:effectLst/>
                        </a:rPr>
                        <a:t>28.01.2021</a:t>
                      </a:r>
                      <a:endParaRPr lang="nb-NO" sz="1600" b="1" i="0" u="none" strike="noStrike">
                        <a:solidFill>
                          <a:srgbClr val="000000"/>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4066728786"/>
                  </a:ext>
                </a:extLst>
              </a:tr>
              <a:tr h="395817">
                <a:tc>
                  <a:txBody>
                    <a:bodyPr/>
                    <a:lstStyle/>
                    <a:p>
                      <a:pPr algn="l" fontAlgn="b"/>
                      <a:r>
                        <a:rPr lang="nb-NO" sz="1600" u="none" strike="noStrike" dirty="0">
                          <a:effectLst/>
                        </a:rPr>
                        <a:t>Ali</a:t>
                      </a:r>
                      <a:endParaRPr lang="nb-NO" sz="1600" b="1" i="0" u="none" strike="noStrike" dirty="0">
                        <a:solidFill>
                          <a:srgbClr val="000000"/>
                        </a:solidFill>
                        <a:effectLst/>
                        <a:latin typeface="Courier" panose="02070309020205020404" pitchFamily="49" charset="0"/>
                      </a:endParaRPr>
                    </a:p>
                  </a:txBody>
                  <a:tcPr marL="9525" marR="9525" marT="9525" marB="0" anchor="b"/>
                </a:tc>
                <a:tc>
                  <a:txBody>
                    <a:bodyPr/>
                    <a:lstStyle/>
                    <a:p>
                      <a:pPr algn="r" fontAlgn="b"/>
                      <a:r>
                        <a:rPr lang="nb-NO" sz="1600" u="none" strike="noStrike">
                          <a:effectLst/>
                        </a:rPr>
                        <a:t>01.01.2021</a:t>
                      </a:r>
                      <a:endParaRPr lang="nb-NO" sz="1600" b="1" i="0" u="none" strike="noStrike">
                        <a:solidFill>
                          <a:srgbClr val="000000"/>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2424016529"/>
                  </a:ext>
                </a:extLst>
              </a:tr>
              <a:tr h="395817">
                <a:tc>
                  <a:txBody>
                    <a:bodyPr/>
                    <a:lstStyle/>
                    <a:p>
                      <a:pPr algn="l" fontAlgn="b"/>
                      <a:r>
                        <a:rPr lang="nb-NO" sz="1600" u="none" strike="noStrike">
                          <a:effectLst/>
                        </a:rPr>
                        <a:t>Magnus</a:t>
                      </a:r>
                      <a:endParaRPr lang="nb-NO" sz="1600" b="1" i="0" u="none" strike="noStrike">
                        <a:solidFill>
                          <a:srgbClr val="000000"/>
                        </a:solidFill>
                        <a:effectLst/>
                        <a:latin typeface="Courier" panose="02070309020205020404" pitchFamily="49" charset="0"/>
                      </a:endParaRPr>
                    </a:p>
                  </a:txBody>
                  <a:tcPr marL="9525" marR="9525" marT="9525" marB="0" anchor="b"/>
                </a:tc>
                <a:tc>
                  <a:txBody>
                    <a:bodyPr/>
                    <a:lstStyle/>
                    <a:p>
                      <a:pPr algn="r" fontAlgn="b"/>
                      <a:r>
                        <a:rPr lang="nb-NO" sz="1600" u="none" strike="noStrike">
                          <a:effectLst/>
                        </a:rPr>
                        <a:t>26.03.2021</a:t>
                      </a:r>
                      <a:endParaRPr lang="nb-NO" sz="1600" b="1" i="0" u="none" strike="noStrike">
                        <a:solidFill>
                          <a:srgbClr val="000000"/>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1647466713"/>
                  </a:ext>
                </a:extLst>
              </a:tr>
              <a:tr h="395817">
                <a:tc>
                  <a:txBody>
                    <a:bodyPr/>
                    <a:lstStyle/>
                    <a:p>
                      <a:pPr algn="l" fontAlgn="b"/>
                      <a:r>
                        <a:rPr lang="nb-NO" sz="1600" u="none" strike="noStrike" dirty="0">
                          <a:effectLst/>
                        </a:rPr>
                        <a:t>Mark</a:t>
                      </a:r>
                      <a:endParaRPr lang="nb-NO" sz="1600" b="1" i="0" u="none" strike="noStrike" dirty="0">
                        <a:solidFill>
                          <a:srgbClr val="000000"/>
                        </a:solidFill>
                        <a:effectLst/>
                        <a:latin typeface="Courier" panose="02070309020205020404" pitchFamily="49" charset="0"/>
                      </a:endParaRPr>
                    </a:p>
                  </a:txBody>
                  <a:tcPr marL="9525" marR="9525" marT="9525" marB="0" anchor="b"/>
                </a:tc>
                <a:tc>
                  <a:txBody>
                    <a:bodyPr/>
                    <a:lstStyle/>
                    <a:p>
                      <a:pPr algn="r" fontAlgn="b"/>
                      <a:r>
                        <a:rPr lang="nb-NO" sz="1600" u="none" strike="noStrike">
                          <a:effectLst/>
                        </a:rPr>
                        <a:t>15.04.2021</a:t>
                      </a:r>
                      <a:endParaRPr lang="nb-NO" sz="1600" b="1" i="0" u="none" strike="noStrike">
                        <a:solidFill>
                          <a:srgbClr val="000000"/>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3374957369"/>
                  </a:ext>
                </a:extLst>
              </a:tr>
              <a:tr h="395817">
                <a:tc>
                  <a:txBody>
                    <a:bodyPr/>
                    <a:lstStyle/>
                    <a:p>
                      <a:pPr algn="l" fontAlgn="b"/>
                      <a:r>
                        <a:rPr lang="nb-NO" sz="1600" u="none" strike="noStrike" dirty="0">
                          <a:effectLst/>
                        </a:rPr>
                        <a:t>Isabella</a:t>
                      </a:r>
                      <a:endParaRPr lang="nb-NO" sz="1600" b="1" i="0" u="none" strike="noStrike" dirty="0">
                        <a:solidFill>
                          <a:srgbClr val="000000"/>
                        </a:solidFill>
                        <a:effectLst/>
                        <a:latin typeface="Courier" panose="02070309020205020404" pitchFamily="49" charset="0"/>
                      </a:endParaRPr>
                    </a:p>
                  </a:txBody>
                  <a:tcPr marL="9525" marR="9525" marT="9525" marB="0" anchor="b"/>
                </a:tc>
                <a:tc>
                  <a:txBody>
                    <a:bodyPr/>
                    <a:lstStyle/>
                    <a:p>
                      <a:pPr algn="r" fontAlgn="b"/>
                      <a:r>
                        <a:rPr lang="nb-NO" sz="1600" u="none" strike="noStrike">
                          <a:effectLst/>
                        </a:rPr>
                        <a:t>04.06.2021</a:t>
                      </a:r>
                      <a:endParaRPr lang="nb-NO" sz="1600" b="1" i="0" u="none" strike="noStrike">
                        <a:solidFill>
                          <a:srgbClr val="000000"/>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3377044185"/>
                  </a:ext>
                </a:extLst>
              </a:tr>
              <a:tr h="395817">
                <a:tc>
                  <a:txBody>
                    <a:bodyPr/>
                    <a:lstStyle/>
                    <a:p>
                      <a:pPr algn="l" fontAlgn="b"/>
                      <a:r>
                        <a:rPr lang="nb-NO" sz="1600" u="none" strike="noStrike" dirty="0">
                          <a:effectLst/>
                        </a:rPr>
                        <a:t>Filip</a:t>
                      </a:r>
                      <a:endParaRPr lang="nb-NO" sz="1600" b="1" i="0" u="none" strike="noStrike" dirty="0">
                        <a:solidFill>
                          <a:srgbClr val="70AD47"/>
                        </a:solidFill>
                        <a:effectLst/>
                        <a:latin typeface="Courier" panose="02070309020205020404" pitchFamily="49" charset="0"/>
                      </a:endParaRPr>
                    </a:p>
                  </a:txBody>
                  <a:tcPr marL="9525" marR="9525" marT="9525" marB="0" anchor="b"/>
                </a:tc>
                <a:tc>
                  <a:txBody>
                    <a:bodyPr/>
                    <a:lstStyle/>
                    <a:p>
                      <a:pPr algn="r" fontAlgn="b"/>
                      <a:r>
                        <a:rPr lang="nb-NO" sz="1600" u="none" strike="noStrike" dirty="0">
                          <a:effectLst/>
                        </a:rPr>
                        <a:t>25.06.2021</a:t>
                      </a:r>
                      <a:endParaRPr lang="nb-NO" sz="1600" b="1" i="0" u="none" strike="noStrike" dirty="0">
                        <a:solidFill>
                          <a:srgbClr val="70AD47"/>
                        </a:solidFill>
                        <a:effectLst/>
                        <a:latin typeface="Courier" panose="02070309020205020404" pitchFamily="49" charset="0"/>
                      </a:endParaRPr>
                    </a:p>
                  </a:txBody>
                  <a:tcPr marL="9525" marR="9525" marT="9525" marB="0" anchor="b"/>
                </a:tc>
                <a:extLst>
                  <a:ext uri="{0D108BD9-81ED-4DB2-BD59-A6C34878D82A}">
                    <a16:rowId xmlns:a16="http://schemas.microsoft.com/office/drawing/2014/main" val="3354726016"/>
                  </a:ext>
                </a:extLst>
              </a:tr>
            </a:tbl>
          </a:graphicData>
        </a:graphic>
      </p:graphicFrame>
      <p:sp>
        <p:nvSpPr>
          <p:cNvPr id="6" name="TekstSylinder 5">
            <a:extLst>
              <a:ext uri="{FF2B5EF4-FFF2-40B4-BE49-F238E27FC236}">
                <a16:creationId xmlns:a16="http://schemas.microsoft.com/office/drawing/2014/main" id="{9D44B4B5-D849-C2D6-B652-DB6BCDF5A90A}"/>
              </a:ext>
            </a:extLst>
          </p:cNvPr>
          <p:cNvSpPr txBox="1"/>
          <p:nvPr/>
        </p:nvSpPr>
        <p:spPr>
          <a:xfrm>
            <a:off x="6278882" y="2295234"/>
            <a:ext cx="3903980" cy="2031325"/>
          </a:xfrm>
          <a:prstGeom prst="rect">
            <a:avLst/>
          </a:prstGeom>
          <a:noFill/>
        </p:spPr>
        <p:txBody>
          <a:bodyPr wrap="square" rtlCol="0">
            <a:spAutoFit/>
          </a:bodyPr>
          <a:lstStyle/>
          <a:p>
            <a:pPr marL="285750" indent="-285750">
              <a:buFont typeface="Arial" panose="020B0604020202020204" pitchFamily="34" charset="0"/>
              <a:buChar char="•"/>
            </a:pPr>
            <a:r>
              <a:rPr lang="nb-NO" dirty="0"/>
              <a:t>Personal: </a:t>
            </a:r>
          </a:p>
          <a:p>
            <a:endParaRPr lang="nb-NO" dirty="0"/>
          </a:p>
          <a:p>
            <a:pPr marL="285750" indent="-285750">
              <a:buFont typeface="Arial" panose="020B0604020202020204" pitchFamily="34" charset="0"/>
              <a:buChar char="•"/>
            </a:pPr>
            <a:r>
              <a:rPr lang="nb-NO" dirty="0"/>
              <a:t>Stine (40%) – barnehagelærer</a:t>
            </a:r>
          </a:p>
          <a:p>
            <a:pPr marL="285750" indent="-285750">
              <a:buFont typeface="Arial" panose="020B0604020202020204" pitchFamily="34" charset="0"/>
              <a:buChar char="•"/>
            </a:pPr>
            <a:r>
              <a:rPr lang="nb-NO" dirty="0"/>
              <a:t>Nancy (60) – ped.medarbeider</a:t>
            </a:r>
          </a:p>
          <a:p>
            <a:pPr marL="285750" indent="-285750">
              <a:buFont typeface="Arial" panose="020B0604020202020204" pitchFamily="34" charset="0"/>
              <a:buChar char="•"/>
            </a:pPr>
            <a:r>
              <a:rPr lang="nb-NO" dirty="0"/>
              <a:t>Jasmin (100%)- Fagarbeider</a:t>
            </a:r>
          </a:p>
          <a:p>
            <a:pPr marL="285750" indent="-285750">
              <a:buFont typeface="Arial" panose="020B0604020202020204" pitchFamily="34" charset="0"/>
              <a:buChar char="•"/>
            </a:pPr>
            <a:r>
              <a:rPr lang="nb-NO" dirty="0"/>
              <a:t>Ekstra ressurs </a:t>
            </a:r>
          </a:p>
          <a:p>
            <a:endParaRPr lang="nb-NO" dirty="0"/>
          </a:p>
        </p:txBody>
      </p:sp>
      <p:sp>
        <p:nvSpPr>
          <p:cNvPr id="4" name="TekstSylinder 3">
            <a:extLst>
              <a:ext uri="{FF2B5EF4-FFF2-40B4-BE49-F238E27FC236}">
                <a16:creationId xmlns:a16="http://schemas.microsoft.com/office/drawing/2014/main" id="{634FFE80-7AE2-B14E-88D6-B7C9163D4769}"/>
              </a:ext>
            </a:extLst>
          </p:cNvPr>
          <p:cNvSpPr txBox="1"/>
          <p:nvPr/>
        </p:nvSpPr>
        <p:spPr>
          <a:xfrm>
            <a:off x="6567055" y="5043055"/>
            <a:ext cx="3837709" cy="646331"/>
          </a:xfrm>
          <a:prstGeom prst="rect">
            <a:avLst/>
          </a:prstGeom>
          <a:noFill/>
        </p:spPr>
        <p:txBody>
          <a:bodyPr wrap="square" rtlCol="0">
            <a:spAutoFit/>
          </a:bodyPr>
          <a:lstStyle/>
          <a:p>
            <a:r>
              <a:rPr lang="nb-NO" dirty="0"/>
              <a:t>Magnus flytter i oktober og slutter i barnehagen vår. </a:t>
            </a:r>
          </a:p>
        </p:txBody>
      </p:sp>
    </p:spTree>
    <p:extLst>
      <p:ext uri="{BB962C8B-B14F-4D97-AF65-F5344CB8AC3E}">
        <p14:creationId xmlns:p14="http://schemas.microsoft.com/office/powerpoint/2010/main" val="160562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p:txBody>
          <a:bodyPr/>
          <a:lstStyle/>
          <a:p>
            <a:r>
              <a:rPr lang="nb-NO" dirty="0"/>
              <a:t>MAI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p:txBody>
          <a:bodyPr/>
          <a:lstStyle/>
          <a:p>
            <a:r>
              <a:rPr lang="nb-NO" dirty="0"/>
              <a:t>Mai er en måned med mange fridager. </a:t>
            </a:r>
          </a:p>
          <a:p>
            <a:r>
              <a:rPr lang="nb-NO" dirty="0"/>
              <a:t>Det begynner å røre seg i bakken og luften. Så vi har fokus på innsekter denne måneden. </a:t>
            </a:r>
          </a:p>
          <a:p>
            <a:r>
              <a:rPr lang="nb-NO" dirty="0"/>
              <a:t>Vi skal også feire 17 og ha Maifest på Gahrsjordet.  Vi maler med fargene i flagge vårt – Rødt, hvitt og blått.</a:t>
            </a:r>
          </a:p>
          <a:p>
            <a:pPr marL="45720" indent="0">
              <a:buNone/>
            </a:pPr>
            <a:endParaRPr lang="nb-NO" dirty="0"/>
          </a:p>
        </p:txBody>
      </p:sp>
    </p:spTree>
    <p:extLst>
      <p:ext uri="{BB962C8B-B14F-4D97-AF65-F5344CB8AC3E}">
        <p14:creationId xmlns:p14="http://schemas.microsoft.com/office/powerpoint/2010/main" val="122299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EC8211-DA20-F3D4-F2F3-BCCA1990694E}"/>
              </a:ext>
            </a:extLst>
          </p:cNvPr>
          <p:cNvSpPr>
            <a:spLocks noGrp="1"/>
          </p:cNvSpPr>
          <p:nvPr>
            <p:ph type="title"/>
          </p:nvPr>
        </p:nvSpPr>
        <p:spPr>
          <a:xfrm>
            <a:off x="1524000" y="565653"/>
            <a:ext cx="9144000" cy="746312"/>
          </a:xfrm>
        </p:spPr>
        <p:txBody>
          <a:bodyPr/>
          <a:lstStyle/>
          <a:p>
            <a:r>
              <a:rPr lang="nb-NO" dirty="0"/>
              <a:t>JUNI OG JULI  2024</a:t>
            </a:r>
          </a:p>
        </p:txBody>
      </p:sp>
      <p:sp>
        <p:nvSpPr>
          <p:cNvPr id="3" name="Plassholder for innhold 2">
            <a:extLst>
              <a:ext uri="{FF2B5EF4-FFF2-40B4-BE49-F238E27FC236}">
                <a16:creationId xmlns:a16="http://schemas.microsoft.com/office/drawing/2014/main" id="{B5866032-43BB-4570-AF19-44119D3BD7F5}"/>
              </a:ext>
            </a:extLst>
          </p:cNvPr>
          <p:cNvSpPr>
            <a:spLocks noGrp="1"/>
          </p:cNvSpPr>
          <p:nvPr>
            <p:ph idx="1"/>
          </p:nvPr>
        </p:nvSpPr>
        <p:spPr>
          <a:xfrm>
            <a:off x="1524000" y="1484243"/>
            <a:ext cx="9435548" cy="4982818"/>
          </a:xfrm>
        </p:spPr>
        <p:txBody>
          <a:bodyPr/>
          <a:lstStyle/>
          <a:p>
            <a:r>
              <a:rPr lang="nb-NO" dirty="0"/>
              <a:t>Juni er første sommermåneden. Den siste tiden i barnehagen fortsetter vi med fokus på innsekter. Men vi går over til livet i fjæra etterhvert. </a:t>
            </a:r>
          </a:p>
          <a:p>
            <a:r>
              <a:rPr lang="nb-NO" dirty="0"/>
              <a:t>Vi besøker Akvariet og prøver å få til en strandtur med fokus på livet i fjæra. </a:t>
            </a:r>
          </a:p>
          <a:p>
            <a:r>
              <a:rPr lang="nb-NO" dirty="0"/>
              <a:t>Båttur med Øisang eller Trond</a:t>
            </a:r>
          </a:p>
          <a:p>
            <a:endParaRPr lang="nb-NO" dirty="0"/>
          </a:p>
        </p:txBody>
      </p:sp>
    </p:spTree>
    <p:extLst>
      <p:ext uri="{BB962C8B-B14F-4D97-AF65-F5344CB8AC3E}">
        <p14:creationId xmlns:p14="http://schemas.microsoft.com/office/powerpoint/2010/main" val="94744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524000" y="565653"/>
            <a:ext cx="9144000" cy="695111"/>
          </a:xfrm>
        </p:spPr>
        <p:txBody>
          <a:bodyPr rtlCol="0"/>
          <a:lstStyle/>
          <a:p>
            <a:pPr rtl="0"/>
            <a:r>
              <a:rPr lang="nb-NO" dirty="0"/>
              <a:t>Innledning</a:t>
            </a:r>
            <a:endParaRPr lang="nb-no" dirty="0"/>
          </a:p>
        </p:txBody>
      </p:sp>
      <p:sp>
        <p:nvSpPr>
          <p:cNvPr id="3" name="Plassholder for innhold 2"/>
          <p:cNvSpPr>
            <a:spLocks noGrp="1"/>
          </p:cNvSpPr>
          <p:nvPr>
            <p:ph idx="1"/>
          </p:nvPr>
        </p:nvSpPr>
        <p:spPr>
          <a:xfrm>
            <a:off x="1302327" y="1260763"/>
            <a:ext cx="9753599" cy="5031583"/>
          </a:xfrm>
        </p:spPr>
        <p:txBody>
          <a:bodyPr rtlCol="0"/>
          <a:lstStyle/>
          <a:p>
            <a:pPr rtl="0"/>
            <a:r>
              <a:rPr lang="nb-NO" dirty="0"/>
              <a:t>Dette barnehageåret skal vi jobbe med inkluderende praksis. Og vi tilnærmer oss temaet gjennom leken og lekemiljøene i barnehagen. </a:t>
            </a:r>
            <a:endParaRPr lang="nb-no" dirty="0"/>
          </a:p>
          <a:p>
            <a:pPr rtl="0"/>
            <a:r>
              <a:rPr lang="nb-NO" dirty="0"/>
              <a:t>Språkutvikling er også et viktig område i en inkluderende praksis. Vi har faste aktiviteter med fokus på språk. Men vi skal også begynne og ta i bruk ASK for å legge enda bedre til rette for en god språkutvikling for barna. </a:t>
            </a:r>
            <a:endParaRPr lang="nb-no" dirty="0"/>
          </a:p>
          <a:p>
            <a:pPr rtl="0"/>
            <a:r>
              <a:rPr lang="nb-NO" dirty="0"/>
              <a:t>Denne årsplanen er utgangspunkt for månedsplaner vi lager i løpet av året. Vi skriver hovedlinjene – men detaljplanlegger etterhvert når vi ser hva barna blir opptatt av. </a:t>
            </a:r>
          </a:p>
          <a:p>
            <a:pPr rtl="0"/>
            <a:r>
              <a:rPr lang="nb-NO" dirty="0"/>
              <a:t>Vi har også fokus på trygghetssirkelen og tilgjengelige, engasjerte, omsorgsfulle voksne</a:t>
            </a:r>
          </a:p>
          <a:p>
            <a:pPr rtl="0"/>
            <a:r>
              <a:rPr lang="nb-NO" dirty="0"/>
              <a:t>For å skape trygghet og læring trenger vi faste rutiner for dagen. Samt voksne som vet hva de har ansvar for i løpet av dagen. </a:t>
            </a:r>
            <a:endParaRPr lang="nb-no" dirty="0"/>
          </a:p>
        </p:txBody>
      </p:sp>
    </p:spTree>
    <p:extLst>
      <p:ext uri="{BB962C8B-B14F-4D97-AF65-F5344CB8AC3E}">
        <p14:creationId xmlns:p14="http://schemas.microsoft.com/office/powerpoint/2010/main" val="61157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0A9DCB-DF1A-10F6-5449-0CA5EEB074C6}"/>
              </a:ext>
            </a:extLst>
          </p:cNvPr>
          <p:cNvSpPr>
            <a:spLocks noGrp="1"/>
          </p:cNvSpPr>
          <p:nvPr>
            <p:ph type="title"/>
          </p:nvPr>
        </p:nvSpPr>
        <p:spPr>
          <a:xfrm>
            <a:off x="1399309" y="565653"/>
            <a:ext cx="9268691" cy="805947"/>
          </a:xfrm>
        </p:spPr>
        <p:txBody>
          <a:bodyPr/>
          <a:lstStyle/>
          <a:p>
            <a:r>
              <a:rPr lang="nb-NO" dirty="0"/>
              <a:t>Dagene i barnehagen: </a:t>
            </a:r>
          </a:p>
        </p:txBody>
      </p:sp>
      <p:sp>
        <p:nvSpPr>
          <p:cNvPr id="3" name="Plassholder for innhold 2">
            <a:extLst>
              <a:ext uri="{FF2B5EF4-FFF2-40B4-BE49-F238E27FC236}">
                <a16:creationId xmlns:a16="http://schemas.microsoft.com/office/drawing/2014/main" id="{CBDE551C-92BF-107A-ED41-DA15925AC53F}"/>
              </a:ext>
            </a:extLst>
          </p:cNvPr>
          <p:cNvSpPr>
            <a:spLocks noGrp="1"/>
          </p:cNvSpPr>
          <p:nvPr>
            <p:ph idx="1"/>
          </p:nvPr>
        </p:nvSpPr>
        <p:spPr>
          <a:xfrm>
            <a:off x="1246909" y="1371600"/>
            <a:ext cx="10002981" cy="5250873"/>
          </a:xfrm>
        </p:spPr>
        <p:txBody>
          <a:bodyPr/>
          <a:lstStyle/>
          <a:p>
            <a:r>
              <a:rPr lang="nb-NO" dirty="0"/>
              <a:t>Fra kl 08:30 er gruppen vår på kjøkkenet</a:t>
            </a:r>
          </a:p>
          <a:p>
            <a:r>
              <a:rPr lang="nb-NO" dirty="0"/>
              <a:t>09:30 Samlingsstund </a:t>
            </a:r>
          </a:p>
          <a:p>
            <a:r>
              <a:rPr lang="nb-NO" dirty="0"/>
              <a:t>09:45 Aktivitet </a:t>
            </a:r>
          </a:p>
          <a:p>
            <a:r>
              <a:rPr lang="nb-NO" dirty="0"/>
              <a:t>10:30 Lunsj</a:t>
            </a:r>
          </a:p>
          <a:p>
            <a:r>
              <a:rPr lang="nb-NO" dirty="0"/>
              <a:t>Etter lunsj – bleieskift og soving for de som skal sove. Utetid for de som ikke sover.  Utelek etterhvert som barna våkner. </a:t>
            </a:r>
          </a:p>
          <a:p>
            <a:r>
              <a:rPr lang="nb-NO" dirty="0"/>
              <a:t>13:30 går vi inn i garderoben for å gjøre oss klare til to-måltidet. </a:t>
            </a:r>
          </a:p>
          <a:p>
            <a:pPr lvl="1"/>
            <a:r>
              <a:rPr lang="nb-NO" dirty="0"/>
              <a:t>Vi kler av oss på plassene våre, vi kler av oss selv – med voksenstøtte, stiller oss i kø for å vaske hender. </a:t>
            </a:r>
          </a:p>
          <a:p>
            <a:r>
              <a:rPr lang="nb-NO" dirty="0"/>
              <a:t>14:00 To-måltid. </a:t>
            </a:r>
          </a:p>
          <a:p>
            <a:r>
              <a:rPr lang="nb-NO" dirty="0"/>
              <a:t>Etter to-måltidet er det lek og bleieskift. Noen dager går vi ut når vi er ferdige med bleieskift. </a:t>
            </a:r>
          </a:p>
        </p:txBody>
      </p:sp>
    </p:spTree>
    <p:extLst>
      <p:ext uri="{BB962C8B-B14F-4D97-AF65-F5344CB8AC3E}">
        <p14:creationId xmlns:p14="http://schemas.microsoft.com/office/powerpoint/2010/main" val="119745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04D04A-DB2A-FF4A-0CCB-B751927F3C3C}"/>
              </a:ext>
            </a:extLst>
          </p:cNvPr>
          <p:cNvSpPr>
            <a:spLocks noGrp="1"/>
          </p:cNvSpPr>
          <p:nvPr>
            <p:ph type="title"/>
          </p:nvPr>
        </p:nvSpPr>
        <p:spPr>
          <a:xfrm>
            <a:off x="1524000" y="565653"/>
            <a:ext cx="9144000" cy="653547"/>
          </a:xfrm>
        </p:spPr>
        <p:txBody>
          <a:bodyPr/>
          <a:lstStyle/>
          <a:p>
            <a:r>
              <a:rPr lang="nb-NO" dirty="0"/>
              <a:t>Samlingsstund på gruppen vår. </a:t>
            </a:r>
          </a:p>
        </p:txBody>
      </p:sp>
      <p:sp>
        <p:nvSpPr>
          <p:cNvPr id="3" name="Plassholder for innhold 2">
            <a:extLst>
              <a:ext uri="{FF2B5EF4-FFF2-40B4-BE49-F238E27FC236}">
                <a16:creationId xmlns:a16="http://schemas.microsoft.com/office/drawing/2014/main" id="{C3B67BF6-AFAB-F009-64FF-EF7E18719352}"/>
              </a:ext>
            </a:extLst>
          </p:cNvPr>
          <p:cNvSpPr>
            <a:spLocks noGrp="1"/>
          </p:cNvSpPr>
          <p:nvPr>
            <p:ph idx="1"/>
          </p:nvPr>
        </p:nvSpPr>
        <p:spPr>
          <a:xfrm>
            <a:off x="1523999" y="1524000"/>
            <a:ext cx="9434945" cy="4768347"/>
          </a:xfrm>
        </p:spPr>
        <p:txBody>
          <a:bodyPr/>
          <a:lstStyle/>
          <a:p>
            <a:r>
              <a:rPr lang="nb-NO" dirty="0"/>
              <a:t>Hver morgen prøver vi å ha en liten samlingsstund. </a:t>
            </a:r>
          </a:p>
          <a:p>
            <a:r>
              <a:rPr lang="nb-NO" dirty="0"/>
              <a:t>Vi har samlingsstunden inne på spise/kreativt rom i lesekroken. (innenfor der vi spiser).  </a:t>
            </a:r>
          </a:p>
          <a:p>
            <a:r>
              <a:rPr lang="nb-NO" dirty="0"/>
              <a:t>Alle har hver sin pute som de henter før samlingsstunden. </a:t>
            </a:r>
          </a:p>
          <a:p>
            <a:r>
              <a:rPr lang="nb-NO" dirty="0"/>
              <a:t>Vi åpner med velkommensang med alle barn og voksnes navn i.  Vi synger noen faste sanger hver gang. </a:t>
            </a:r>
          </a:p>
          <a:p>
            <a:r>
              <a:rPr lang="nb-NO" dirty="0"/>
              <a:t>Vi leser en fast bok. (Bytter ut etterhvert hvilken bok)</a:t>
            </a:r>
          </a:p>
          <a:p>
            <a:r>
              <a:rPr lang="nb-NO" dirty="0"/>
              <a:t>Vi avslutter med å vise bilder og fortelle hva vi skal. </a:t>
            </a:r>
            <a:r>
              <a:rPr lang="nb-NO" dirty="0" err="1"/>
              <a:t>Feks</a:t>
            </a:r>
            <a:r>
              <a:rPr lang="nb-NO" dirty="0"/>
              <a:t> male, gå i garderoben for å gå på tur, </a:t>
            </a:r>
          </a:p>
        </p:txBody>
      </p:sp>
    </p:spTree>
    <p:extLst>
      <p:ext uri="{BB962C8B-B14F-4D97-AF65-F5344CB8AC3E}">
        <p14:creationId xmlns:p14="http://schemas.microsoft.com/office/powerpoint/2010/main" val="358626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2F4F5A-2B56-0F03-DD26-22F28B84A14B}"/>
              </a:ext>
            </a:extLst>
          </p:cNvPr>
          <p:cNvSpPr>
            <a:spLocks noGrp="1"/>
          </p:cNvSpPr>
          <p:nvPr>
            <p:ph type="title"/>
          </p:nvPr>
        </p:nvSpPr>
        <p:spPr>
          <a:xfrm>
            <a:off x="1524000" y="565653"/>
            <a:ext cx="9144000" cy="653547"/>
          </a:xfrm>
        </p:spPr>
        <p:txBody>
          <a:bodyPr/>
          <a:lstStyle/>
          <a:p>
            <a:r>
              <a:rPr lang="nb-NO" dirty="0"/>
              <a:t>LEKEN:</a:t>
            </a:r>
          </a:p>
        </p:txBody>
      </p:sp>
      <p:sp>
        <p:nvSpPr>
          <p:cNvPr id="3" name="Plassholder for innhold 2">
            <a:extLst>
              <a:ext uri="{FF2B5EF4-FFF2-40B4-BE49-F238E27FC236}">
                <a16:creationId xmlns:a16="http://schemas.microsoft.com/office/drawing/2014/main" id="{D5B7E9C5-0FB2-29FB-9AB0-7A74F3A9CEF5}"/>
              </a:ext>
            </a:extLst>
          </p:cNvPr>
          <p:cNvSpPr>
            <a:spLocks noGrp="1"/>
          </p:cNvSpPr>
          <p:nvPr>
            <p:ph idx="1"/>
          </p:nvPr>
        </p:nvSpPr>
        <p:spPr>
          <a:xfrm>
            <a:off x="1524000" y="1397000"/>
            <a:ext cx="9144000" cy="4895347"/>
          </a:xfrm>
        </p:spPr>
        <p:txBody>
          <a:bodyPr>
            <a:normAutofit fontScale="85000" lnSpcReduction="20000"/>
          </a:bodyPr>
          <a:lstStyle/>
          <a:p>
            <a:pPr marL="45720" indent="0">
              <a:buNone/>
            </a:pPr>
            <a:r>
              <a:rPr lang="nb-NO" sz="1600" dirty="0"/>
              <a:t>Det mest naturlige måten og tilnærme seg verden på for et barn er gjennom lek. </a:t>
            </a:r>
          </a:p>
          <a:p>
            <a:pPr algn="l"/>
            <a:r>
              <a:rPr lang="nb-NO" sz="1600" b="0" i="0" u="none" strike="noStrike" dirty="0">
                <a:solidFill>
                  <a:srgbClr val="444444"/>
                </a:solidFill>
                <a:effectLst/>
              </a:rPr>
              <a:t>Lek er barns egen måte å lære, bearbeide og skape noe nytt på. Leken legger grunnlaget for å utvikle kunnskap og ferdigheter. Å leke er en måte å lære seg livets spilleregler på, samtidig som det er en kilde til glede.</a:t>
            </a:r>
          </a:p>
          <a:p>
            <a:pPr marL="45720" indent="0" algn="l">
              <a:buNone/>
            </a:pPr>
            <a:r>
              <a:rPr lang="nb-NO" sz="1600" b="1" i="0" u="none" strike="noStrike" dirty="0">
                <a:solidFill>
                  <a:srgbClr val="444444"/>
                </a:solidFill>
                <a:effectLst/>
                <a:latin typeface="Source Sans Pro" panose="020B0503030403020204" pitchFamily="34" charset="0"/>
              </a:rPr>
              <a:t>Lekens verdi</a:t>
            </a:r>
          </a:p>
          <a:p>
            <a:pPr algn="l"/>
            <a:r>
              <a:rPr lang="nb-NO" sz="1600" b="0" i="0" u="none" strike="noStrike" dirty="0">
                <a:solidFill>
                  <a:srgbClr val="444444"/>
                </a:solidFill>
                <a:effectLst/>
                <a:latin typeface="Source Serif Pro" panose="020F0502020204030204" pitchFamily="34" charset="0"/>
              </a:rPr>
              <a:t>Barn leker ikke for å lære, men fordi det er gøy. De leker fordi det å leke gir følelsen av glede, velvære og livslyst i hverdagen. For barn er leken selve livet, og barn lever her og nå. I tillegg vil barn gjennom å leke få allsidige erfaringer som legger grunnlaget for læring, vekst og utvikling. På den måten kan vi si at leken bidrar til å forme oss og gjør oss til den vi er.</a:t>
            </a:r>
          </a:p>
          <a:p>
            <a:pPr marL="45720" indent="0" algn="l">
              <a:buNone/>
            </a:pPr>
            <a:r>
              <a:rPr lang="nb-NO" b="1" i="0" u="none" strike="noStrike" dirty="0">
                <a:solidFill>
                  <a:srgbClr val="444444"/>
                </a:solidFill>
                <a:effectLst/>
                <a:latin typeface="Source Sans Pro" panose="020B0503030403020204" pitchFamily="34" charset="0"/>
              </a:rPr>
              <a:t>Erfaringer</a:t>
            </a:r>
          </a:p>
          <a:p>
            <a:pPr algn="l"/>
            <a:r>
              <a:rPr lang="nb-NO" b="0" i="0" u="none" strike="noStrike" dirty="0">
                <a:solidFill>
                  <a:srgbClr val="444444"/>
                </a:solidFill>
                <a:effectLst/>
                <a:latin typeface="Source Serif Pro" panose="020F0502020204030204" pitchFamily="34" charset="0"/>
              </a:rPr>
              <a:t>Barn lærer best når de selv er aktive, gjennom å erfare og utforske verden på sin måte og i sitt tempo. I lek deltar barnet med hele seg. De bruker både hode og kropp, sanser og følelser. Lek er en prosess der barna er til stede, nysgjerrige og undrende på omgivelsene. De er aktive, og de anstrenger seg for å få til det de ønsker. De undersøker og prøver ut mulige løsninger, og de får nye erfaringer som gir ny forståelse og ny kunnskap.</a:t>
            </a:r>
          </a:p>
          <a:p>
            <a:pPr algn="l"/>
            <a:r>
              <a:rPr lang="nb-NO" b="0" i="0" u="none" strike="noStrike" dirty="0">
                <a:solidFill>
                  <a:srgbClr val="444444"/>
                </a:solidFill>
                <a:effectLst/>
                <a:latin typeface="Source Serif Pro" panose="020F0502020204030204" pitchFamily="34" charset="0"/>
              </a:rPr>
              <a:t>Leken er med på å danne grunnlaget for barns evne til refleksjon, konsentrasjon, innsatsvilje og kreativitet. Å være i lek gir barna mange og varierte erfaringer som bidrar til at de utvikler forståelse for omverdenen og den sosiale verden. I leken prøver barn ut ulike roller og ulike sider ved seg selv.</a:t>
            </a:r>
          </a:p>
          <a:p>
            <a:pPr marL="45720" indent="0" algn="l">
              <a:buNone/>
            </a:pPr>
            <a:endParaRPr lang="nb-NO" dirty="0"/>
          </a:p>
        </p:txBody>
      </p:sp>
    </p:spTree>
    <p:extLst>
      <p:ext uri="{BB962C8B-B14F-4D97-AF65-F5344CB8AC3E}">
        <p14:creationId xmlns:p14="http://schemas.microsoft.com/office/powerpoint/2010/main" val="1577921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2F4F5A-2B56-0F03-DD26-22F28B84A14B}"/>
              </a:ext>
            </a:extLst>
          </p:cNvPr>
          <p:cNvSpPr>
            <a:spLocks noGrp="1"/>
          </p:cNvSpPr>
          <p:nvPr>
            <p:ph type="title"/>
          </p:nvPr>
        </p:nvSpPr>
        <p:spPr>
          <a:xfrm>
            <a:off x="1524000" y="565653"/>
            <a:ext cx="9144000" cy="653547"/>
          </a:xfrm>
        </p:spPr>
        <p:txBody>
          <a:bodyPr/>
          <a:lstStyle/>
          <a:p>
            <a:r>
              <a:rPr lang="nb-NO" dirty="0"/>
              <a:t>LEKEN fortsetter.............</a:t>
            </a:r>
          </a:p>
        </p:txBody>
      </p:sp>
      <p:sp>
        <p:nvSpPr>
          <p:cNvPr id="3" name="Plassholder for innhold 2">
            <a:extLst>
              <a:ext uri="{FF2B5EF4-FFF2-40B4-BE49-F238E27FC236}">
                <a16:creationId xmlns:a16="http://schemas.microsoft.com/office/drawing/2014/main" id="{D5B7E9C5-0FB2-29FB-9AB0-7A74F3A9CEF5}"/>
              </a:ext>
            </a:extLst>
          </p:cNvPr>
          <p:cNvSpPr>
            <a:spLocks noGrp="1"/>
          </p:cNvSpPr>
          <p:nvPr>
            <p:ph idx="1"/>
          </p:nvPr>
        </p:nvSpPr>
        <p:spPr>
          <a:xfrm>
            <a:off x="1524000" y="1397000"/>
            <a:ext cx="9144000" cy="4895347"/>
          </a:xfrm>
        </p:spPr>
        <p:txBody>
          <a:bodyPr>
            <a:normAutofit/>
          </a:bodyPr>
          <a:lstStyle/>
          <a:p>
            <a:pPr algn="l"/>
            <a:r>
              <a:rPr lang="nb-NO" b="0" i="0" u="none" strike="noStrike" dirty="0">
                <a:solidFill>
                  <a:srgbClr val="444444"/>
                </a:solidFill>
                <a:effectLst/>
                <a:latin typeface="Source Serif Pro" panose="020F0502020204030204" pitchFamily="34" charset="0"/>
              </a:rPr>
              <a:t>Barn som ikke får delta i regelmessig lek, er dårligere rustet til å møte viktige sider i livet enn barn som har disse erfaringene.</a:t>
            </a:r>
          </a:p>
          <a:p>
            <a:pPr marL="45720" indent="0" algn="l">
              <a:buNone/>
            </a:pPr>
            <a:r>
              <a:rPr lang="nb-NO" dirty="0"/>
              <a:t>Vi som jobber på Ekorn skal være lekne og aktive i barnas lek. Slik at vi kan veilede og støtte barna i leken. For å sikre at alle barn har et utbytte og opplever mestring og læring gjennom leken. </a:t>
            </a:r>
          </a:p>
          <a:p>
            <a:pPr marL="45720" indent="0" algn="l">
              <a:buNone/>
            </a:pPr>
            <a:r>
              <a:rPr lang="nb-NO" dirty="0"/>
              <a:t>Vi skal jobbe med teamet LEK gjennom hele barnehageåret. Med fokus på inkludering. Både i selve leken men også lekemiljøene. </a:t>
            </a:r>
          </a:p>
        </p:txBody>
      </p:sp>
    </p:spTree>
    <p:extLst>
      <p:ext uri="{BB962C8B-B14F-4D97-AF65-F5344CB8AC3E}">
        <p14:creationId xmlns:p14="http://schemas.microsoft.com/office/powerpoint/2010/main" val="339685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2F4F5A-2B56-0F03-DD26-22F28B84A14B}"/>
              </a:ext>
            </a:extLst>
          </p:cNvPr>
          <p:cNvSpPr>
            <a:spLocks noGrp="1"/>
          </p:cNvSpPr>
          <p:nvPr>
            <p:ph type="title"/>
          </p:nvPr>
        </p:nvSpPr>
        <p:spPr>
          <a:xfrm>
            <a:off x="1524000" y="565653"/>
            <a:ext cx="9144000" cy="653547"/>
          </a:xfrm>
        </p:spPr>
        <p:txBody>
          <a:bodyPr/>
          <a:lstStyle/>
          <a:p>
            <a:r>
              <a:rPr lang="nb-NO" dirty="0"/>
              <a:t>SPRÅKAKTIVITETER:</a:t>
            </a:r>
          </a:p>
        </p:txBody>
      </p:sp>
      <p:sp>
        <p:nvSpPr>
          <p:cNvPr id="3" name="Plassholder for innhold 2">
            <a:extLst>
              <a:ext uri="{FF2B5EF4-FFF2-40B4-BE49-F238E27FC236}">
                <a16:creationId xmlns:a16="http://schemas.microsoft.com/office/drawing/2014/main" id="{D5B7E9C5-0FB2-29FB-9AB0-7A74F3A9CEF5}"/>
              </a:ext>
            </a:extLst>
          </p:cNvPr>
          <p:cNvSpPr>
            <a:spLocks noGrp="1"/>
          </p:cNvSpPr>
          <p:nvPr>
            <p:ph idx="1"/>
          </p:nvPr>
        </p:nvSpPr>
        <p:spPr>
          <a:xfrm>
            <a:off x="1316182" y="1397000"/>
            <a:ext cx="9919854" cy="5059218"/>
          </a:xfrm>
        </p:spPr>
        <p:txBody>
          <a:bodyPr/>
          <a:lstStyle/>
          <a:p>
            <a:pPr marL="45720" indent="0">
              <a:buNone/>
            </a:pPr>
            <a:r>
              <a:rPr lang="nb-NO" dirty="0"/>
              <a:t>Språkutvikling er et av de viktigste områdene vi jobber med i barnehagen vår. Spesielt med de minste barna. Gruppen vår har mange forskjellige utgangspunkt som trenger at vi jobber bevisst med språk i alle hverdagssituasjoner. </a:t>
            </a:r>
          </a:p>
          <a:p>
            <a:pPr marL="45720" indent="0">
              <a:buNone/>
            </a:pPr>
            <a:r>
              <a:rPr lang="nb-NO" dirty="0"/>
              <a:t>Selv om vi har en bestemt dag hvor vi har språkativiteter – så har vi fokus på dette hele tiden.  Gjennom at vi benevner alt når vi er sammen med barna. De voksne skal være bevisst sitt bruk av språket og være en aktiv språkmodell for barna. </a:t>
            </a:r>
          </a:p>
          <a:p>
            <a:pPr marL="45720" indent="0">
              <a:buNone/>
            </a:pPr>
            <a:r>
              <a:rPr lang="nb-NO" dirty="0"/>
              <a:t>F.eks. nå skal vi finne skoa, vil du ha brunost, der er den grønne bilen. Er det det grønne bilen du vil ha osv.  Vi benevner alt hele tiden for barna. </a:t>
            </a:r>
          </a:p>
          <a:p>
            <a:pPr marL="45720" indent="0">
              <a:buNone/>
            </a:pPr>
            <a:r>
              <a:rPr lang="nb-NO" dirty="0"/>
              <a:t>Høsten 2023 skal vi ha fokus på visualisering av språket. Og vi skal ta i bruk </a:t>
            </a:r>
            <a:r>
              <a:rPr lang="nb-NO" b="1" dirty="0"/>
              <a:t>ASK</a:t>
            </a:r>
            <a:r>
              <a:rPr lang="nb-NO" dirty="0"/>
              <a:t> som er forkortelsen for »alternativ supplerende kommunikasjon». Som i korte trekk handler om at vi bruker bilder for å visualisere hva vi gjør og hva vi skal.  ASK er et supplerende verktøy hvor vi bruker bilder i tillegg til ord og gjenstander for å stimulere språkutvikling. </a:t>
            </a:r>
          </a:p>
        </p:txBody>
      </p:sp>
    </p:spTree>
    <p:extLst>
      <p:ext uri="{BB962C8B-B14F-4D97-AF65-F5344CB8AC3E}">
        <p14:creationId xmlns:p14="http://schemas.microsoft.com/office/powerpoint/2010/main" val="399784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3D3E8D-A8A4-E4E9-7553-518A48F96991}"/>
              </a:ext>
            </a:extLst>
          </p:cNvPr>
          <p:cNvSpPr>
            <a:spLocks noGrp="1"/>
          </p:cNvSpPr>
          <p:nvPr>
            <p:ph type="ctrTitle"/>
          </p:nvPr>
        </p:nvSpPr>
        <p:spPr>
          <a:xfrm>
            <a:off x="1524000" y="1005839"/>
            <a:ext cx="9144000" cy="3773979"/>
          </a:xfrm>
        </p:spPr>
        <p:txBody>
          <a:bodyPr>
            <a:normAutofit/>
          </a:bodyPr>
          <a:lstStyle/>
          <a:p>
            <a:r>
              <a:rPr lang="nb-NO" dirty="0"/>
              <a:t>ÅRSHJUL EKORN BLÅ GRUPPE</a:t>
            </a:r>
            <a:br>
              <a:rPr lang="nb-NO" dirty="0"/>
            </a:br>
            <a:r>
              <a:rPr lang="nb-NO" dirty="0"/>
              <a:t>2023 - 2024</a:t>
            </a:r>
          </a:p>
        </p:txBody>
      </p:sp>
    </p:spTree>
    <p:extLst>
      <p:ext uri="{BB962C8B-B14F-4D97-AF65-F5344CB8AC3E}">
        <p14:creationId xmlns:p14="http://schemas.microsoft.com/office/powerpoint/2010/main" val="282804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OMSTER 16 x 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flowers on blue (widescreen).potx" id="{828F1CAB-9298-4592-9282-F8DFCE9B5AAD}" vid="{F1565BE0-C58B-47E2-98D9-9569E7AA0A86}"/>
    </a:ext>
  </a:extLst>
</a:theme>
</file>

<file path=ppt/theme/theme2.xml><?xml version="1.0" encoding="utf-8"?>
<a:theme xmlns:a="http://schemas.openxmlformats.org/drawingml/2006/main" name="Office-tema">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BLOMSTER 16 x 9</Template>
  <TotalTime>256</TotalTime>
  <Words>1895</Words>
  <Application>Microsoft Macintosh PowerPoint</Application>
  <PresentationFormat>Widescreen</PresentationFormat>
  <Paragraphs>158</Paragraphs>
  <Slides>21</Slides>
  <Notes>0</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21</vt:i4>
      </vt:variant>
    </vt:vector>
  </HeadingPairs>
  <TitlesOfParts>
    <vt:vector size="30" baseType="lpstr">
      <vt:lpstr>Arial</vt:lpstr>
      <vt:lpstr>Baskerville Old Face</vt:lpstr>
      <vt:lpstr>Calibri</vt:lpstr>
      <vt:lpstr>Century Schoolbook</vt:lpstr>
      <vt:lpstr>Courier</vt:lpstr>
      <vt:lpstr>Source Sans Pro</vt:lpstr>
      <vt:lpstr>Source Serif Pro</vt:lpstr>
      <vt:lpstr>Symbol</vt:lpstr>
      <vt:lpstr>BLOMSTER 16 x 9</vt:lpstr>
      <vt:lpstr>ÅRSPLAN EKORN BLÅ GRUPPE</vt:lpstr>
      <vt:lpstr>Hvem er Blå gruppe høsten 2023</vt:lpstr>
      <vt:lpstr>Innledning</vt:lpstr>
      <vt:lpstr>Dagene i barnehagen: </vt:lpstr>
      <vt:lpstr>Samlingsstund på gruppen vår. </vt:lpstr>
      <vt:lpstr>LEKEN:</vt:lpstr>
      <vt:lpstr>LEKEN fortsetter.............</vt:lpstr>
      <vt:lpstr>SPRÅKAKTIVITETER:</vt:lpstr>
      <vt:lpstr>ÅRSHJUL EKORN BLÅ GRUPPE 2023 - 2024</vt:lpstr>
      <vt:lpstr>Plan for uken. </vt:lpstr>
      <vt:lpstr>AUGUST 2023</vt:lpstr>
      <vt:lpstr>SEPTEMBER 2023</vt:lpstr>
      <vt:lpstr>OKTOBER 2023</vt:lpstr>
      <vt:lpstr>NOVEMBER 2023</vt:lpstr>
      <vt:lpstr>DESEMBER 2023</vt:lpstr>
      <vt:lpstr>JANUAR 2024</vt:lpstr>
      <vt:lpstr>FEBRUAR 2024</vt:lpstr>
      <vt:lpstr>MARS 2024</vt:lpstr>
      <vt:lpstr>APRIL 2024</vt:lpstr>
      <vt:lpstr>MAI 2024</vt:lpstr>
      <vt:lpstr>JUNI OG JULI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ÅRSPLAN EKORN BLÅ GRUPPE</dc:title>
  <dc:creator>Stine Kirkhusmo</dc:creator>
  <cp:lastModifiedBy>Stine Kirkhusmo</cp:lastModifiedBy>
  <cp:revision>10</cp:revision>
  <cp:lastPrinted>2023-07-15T14:08:12Z</cp:lastPrinted>
  <dcterms:created xsi:type="dcterms:W3CDTF">2023-06-29T09:59:02Z</dcterms:created>
  <dcterms:modified xsi:type="dcterms:W3CDTF">2023-09-24T11:08:59Z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