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handoutMasterIdLst>
    <p:handoutMasterId r:id="rId16"/>
  </p:handoutMasterIdLst>
  <p:sldIdLst>
    <p:sldId id="282" r:id="rId2"/>
    <p:sldId id="271" r:id="rId3"/>
    <p:sldId id="278" r:id="rId4"/>
    <p:sldId id="274" r:id="rId5"/>
    <p:sldId id="281" r:id="rId6"/>
    <p:sldId id="275" r:id="rId7"/>
    <p:sldId id="277" r:id="rId8"/>
    <p:sldId id="276" r:id="rId9"/>
    <p:sldId id="273" r:id="rId10"/>
    <p:sldId id="279" r:id="rId11"/>
    <p:sldId id="280" r:id="rId12"/>
    <p:sldId id="272" r:id="rId13"/>
    <p:sldId id="270" r:id="rId14"/>
  </p:sldIdLst>
  <p:sldSz cx="7772400" cy="10058400"/>
  <p:notesSz cx="6858000" cy="9144000"/>
  <p:defaultTextStyle>
    <a:defPPr rtl="0">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BCC7"/>
    <a:srgbClr val="ADD0AF"/>
    <a:srgbClr val="F2DD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5073" autoAdjust="0"/>
  </p:normalViewPr>
  <p:slideViewPr>
    <p:cSldViewPr snapToGrid="0" showGuides="1">
      <p:cViewPr>
        <p:scale>
          <a:sx n="73" d="100"/>
          <a:sy n="73" d="100"/>
        </p:scale>
        <p:origin x="2568" y="-320"/>
      </p:cViewPr>
      <p:guideLst/>
    </p:cSldViewPr>
  </p:slideViewPr>
  <p:notesTextViewPr>
    <p:cViewPr>
      <p:scale>
        <a:sx n="1" d="1"/>
        <a:sy n="1" d="1"/>
      </p:scale>
      <p:origin x="0" y="0"/>
    </p:cViewPr>
  </p:notesTextViewPr>
  <p:sorterViewPr>
    <p:cViewPr>
      <p:scale>
        <a:sx n="140" d="100"/>
        <a:sy n="140" d="100"/>
      </p:scale>
      <p:origin x="0" y="-2205"/>
    </p:cViewPr>
  </p:sorterViewPr>
  <p:notesViewPr>
    <p:cSldViewPr snapToGrid="0">
      <p:cViewPr varScale="1">
        <p:scale>
          <a:sx n="76" d="100"/>
          <a:sy n="76" d="100"/>
        </p:scale>
        <p:origin x="366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overskrift 1">
            <a:extLst>
              <a:ext uri="{FF2B5EF4-FFF2-40B4-BE49-F238E27FC236}">
                <a16:creationId xmlns:a16="http://schemas.microsoft.com/office/drawing/2014/main" id="{3DAB6CDC-9003-4FDA-913B-3A496C5111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b-NO"/>
          </a:p>
        </p:txBody>
      </p:sp>
      <p:sp>
        <p:nvSpPr>
          <p:cNvPr id="3" name="Plassholder for dato 2">
            <a:extLst>
              <a:ext uri="{FF2B5EF4-FFF2-40B4-BE49-F238E27FC236}">
                <a16:creationId xmlns:a16="http://schemas.microsoft.com/office/drawing/2014/main" id="{130E1676-68C1-4C98-8077-0189216135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A8643EE-C6B6-4D3E-9AEC-355AF56D4E8C}" type="datetime1">
              <a:rPr lang="nb-NO" smtClean="0"/>
              <a:t>12.07.2023</a:t>
            </a:fld>
            <a:endParaRPr lang="nb-NO"/>
          </a:p>
        </p:txBody>
      </p:sp>
      <p:sp>
        <p:nvSpPr>
          <p:cNvPr id="4" name="Plassholder for bunntekst 3">
            <a:extLst>
              <a:ext uri="{FF2B5EF4-FFF2-40B4-BE49-F238E27FC236}">
                <a16:creationId xmlns:a16="http://schemas.microsoft.com/office/drawing/2014/main" id="{59F1F745-85D7-4677-AAE6-176C5C528D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b-NO"/>
          </a:p>
        </p:txBody>
      </p:sp>
      <p:sp>
        <p:nvSpPr>
          <p:cNvPr id="5" name="Plassholder for lysbildenummer 4">
            <a:extLst>
              <a:ext uri="{FF2B5EF4-FFF2-40B4-BE49-F238E27FC236}">
                <a16:creationId xmlns:a16="http://schemas.microsoft.com/office/drawing/2014/main" id="{981134D8-162F-4FAB-B629-F9741B6D3A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39A4370-39DC-4A98-BD0A-E30C0042F6B3}" type="slidenum">
              <a:rPr lang="nb-NO" smtClean="0"/>
              <a:t>‹#›</a:t>
            </a:fld>
            <a:endParaRPr lang="nb-NO"/>
          </a:p>
        </p:txBody>
      </p:sp>
    </p:spTree>
    <p:extLst>
      <p:ext uri="{BB962C8B-B14F-4D97-AF65-F5344CB8AC3E}">
        <p14:creationId xmlns:p14="http://schemas.microsoft.com/office/powerpoint/2010/main" val="12649611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b-NO" noProof="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165FF681-1839-4FAD-B9AF-A7671941A789}" type="datetime1">
              <a:rPr lang="nb-NO" noProof="0" smtClean="0"/>
              <a:t>12.07.2023</a:t>
            </a:fld>
            <a:endParaRPr lang="nb-NO" noProof="0"/>
          </a:p>
        </p:txBody>
      </p:sp>
      <p:sp>
        <p:nvSpPr>
          <p:cNvPr id="4" name="Plassholder for lysbilde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pPr rtl="0"/>
            <a:endParaRPr lang="nb-NO" noProof="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b-NO" noProof="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C4084E4-AB07-4B75-A1A9-0D51A83897B1}" type="slidenum">
              <a:rPr lang="nb-NO" noProof="0" smtClean="0"/>
              <a:t>‹#›</a:t>
            </a:fld>
            <a:endParaRPr lang="nb-NO" noProof="0"/>
          </a:p>
        </p:txBody>
      </p:sp>
    </p:spTree>
    <p:extLst>
      <p:ext uri="{BB962C8B-B14F-4D97-AF65-F5344CB8AC3E}">
        <p14:creationId xmlns:p14="http://schemas.microsoft.com/office/powerpoint/2010/main" val="8568658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a:p>
        </p:txBody>
      </p:sp>
      <p:sp>
        <p:nvSpPr>
          <p:cNvPr id="4" name="Plassholder for lysbildenummer 3"/>
          <p:cNvSpPr>
            <a:spLocks noGrp="1"/>
          </p:cNvSpPr>
          <p:nvPr>
            <p:ph type="sldNum" sz="quarter" idx="5"/>
          </p:nvPr>
        </p:nvSpPr>
        <p:spPr/>
        <p:txBody>
          <a:bodyPr rtlCol="0"/>
          <a:lstStyle/>
          <a:p>
            <a:pPr rtl="0"/>
            <a:fld id="{FC4084E4-AB07-4B75-A1A9-0D51A83897B1}" type="slidenum">
              <a:rPr lang="nb-NO" smtClean="0"/>
              <a:t>1</a:t>
            </a:fld>
            <a:endParaRPr lang="nb-NO"/>
          </a:p>
        </p:txBody>
      </p:sp>
    </p:spTree>
    <p:extLst>
      <p:ext uri="{BB962C8B-B14F-4D97-AF65-F5344CB8AC3E}">
        <p14:creationId xmlns:p14="http://schemas.microsoft.com/office/powerpoint/2010/main" val="694746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rtl="0"/>
            <a:fld id="{FC4084E4-AB07-4B75-A1A9-0D51A83897B1}" type="slidenum">
              <a:rPr lang="nb-NO" smtClean="0"/>
              <a:t>2</a:t>
            </a:fld>
            <a:endParaRPr lang="nb-NO"/>
          </a:p>
        </p:txBody>
      </p:sp>
    </p:spTree>
    <p:extLst>
      <p:ext uri="{BB962C8B-B14F-4D97-AF65-F5344CB8AC3E}">
        <p14:creationId xmlns:p14="http://schemas.microsoft.com/office/powerpoint/2010/main" val="1871888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rtl="0"/>
            <a:fld id="{FC4084E4-AB07-4B75-A1A9-0D51A83897B1}" type="slidenum">
              <a:rPr lang="nb-NO" smtClean="0"/>
              <a:t>12</a:t>
            </a:fld>
            <a:endParaRPr lang="nb-NO"/>
          </a:p>
        </p:txBody>
      </p:sp>
    </p:spTree>
    <p:extLst>
      <p:ext uri="{BB962C8B-B14F-4D97-AF65-F5344CB8AC3E}">
        <p14:creationId xmlns:p14="http://schemas.microsoft.com/office/powerpoint/2010/main" val="1713822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a:p>
        </p:txBody>
      </p:sp>
      <p:sp>
        <p:nvSpPr>
          <p:cNvPr id="4" name="Plassholder for lysbildenummer 3"/>
          <p:cNvSpPr>
            <a:spLocks noGrp="1"/>
          </p:cNvSpPr>
          <p:nvPr>
            <p:ph type="sldNum" sz="quarter" idx="5"/>
          </p:nvPr>
        </p:nvSpPr>
        <p:spPr/>
        <p:txBody>
          <a:bodyPr rtlCol="0"/>
          <a:lstStyle/>
          <a:p>
            <a:pPr rtl="0"/>
            <a:fld id="{FC4084E4-AB07-4B75-A1A9-0D51A83897B1}" type="slidenum">
              <a:rPr lang="nb-NO" smtClean="0"/>
              <a:t>13</a:t>
            </a:fld>
            <a:endParaRPr lang="nb-NO"/>
          </a:p>
        </p:txBody>
      </p:sp>
    </p:spTree>
    <p:extLst>
      <p:ext uri="{BB962C8B-B14F-4D97-AF65-F5344CB8AC3E}">
        <p14:creationId xmlns:p14="http://schemas.microsoft.com/office/powerpoint/2010/main" val="1083706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AC597D6E-AB07-4848-92C4-AD5EA22B0DA7}"/>
              </a:ext>
            </a:extLst>
          </p:cNvPr>
          <p:cNvSpPr>
            <a:spLocks noGrp="1"/>
          </p:cNvSpPr>
          <p:nvPr>
            <p:ph type="pic" sz="quarter" idx="10" hasCustomPrompt="1"/>
          </p:nvPr>
        </p:nvSpPr>
        <p:spPr>
          <a:xfrm>
            <a:off x="0" y="0"/>
            <a:ext cx="7772400" cy="10058400"/>
          </a:xfrm>
          <a:solidFill>
            <a:schemeClr val="accent6"/>
          </a:solidFill>
        </p:spPr>
        <p:txBody>
          <a:bodyPr rtlCol="0">
            <a:normAutofit/>
          </a:bodyPr>
          <a:lstStyle>
            <a:lvl1pPr>
              <a:defRPr sz="2000"/>
            </a:lvl1pPr>
          </a:lstStyle>
          <a:p>
            <a:pPr rtl="0"/>
            <a:r>
              <a:rPr lang="nb-NO" noProof="0"/>
              <a:t>Legg til bilde</a:t>
            </a:r>
          </a:p>
        </p:txBody>
      </p:sp>
      <p:sp>
        <p:nvSpPr>
          <p:cNvPr id="2" name="Tittel 1"/>
          <p:cNvSpPr>
            <a:spLocks noGrp="1"/>
          </p:cNvSpPr>
          <p:nvPr>
            <p:ph type="ctrTitle" hasCustomPrompt="1"/>
          </p:nvPr>
        </p:nvSpPr>
        <p:spPr>
          <a:xfrm>
            <a:off x="457200" y="2468880"/>
            <a:ext cx="6858000" cy="1325880"/>
          </a:xfrm>
        </p:spPr>
        <p:txBody>
          <a:bodyPr rtlCol="0" anchor="b">
            <a:noAutofit/>
          </a:bodyPr>
          <a:lstStyle>
            <a:lvl1pPr algn="ctr">
              <a:defRPr sz="8800" b="1">
                <a:solidFill>
                  <a:schemeClr val="bg1"/>
                </a:solidFill>
              </a:defRPr>
            </a:lvl1pPr>
          </a:lstStyle>
          <a:p>
            <a:pPr rtl="0"/>
            <a:r>
              <a:rPr lang="nb-NO" noProof="0"/>
              <a:t>Klikk for å legge til tittel</a:t>
            </a:r>
          </a:p>
        </p:txBody>
      </p:sp>
      <p:sp>
        <p:nvSpPr>
          <p:cNvPr id="3" name="Undertittel 2"/>
          <p:cNvSpPr>
            <a:spLocks noGrp="1"/>
          </p:cNvSpPr>
          <p:nvPr>
            <p:ph type="subTitle" idx="1" hasCustomPrompt="1"/>
          </p:nvPr>
        </p:nvSpPr>
        <p:spPr>
          <a:xfrm>
            <a:off x="2130552" y="5907024"/>
            <a:ext cx="3502152" cy="365760"/>
          </a:xfrm>
        </p:spPr>
        <p:txBody>
          <a:bodyPr rtlCol="0">
            <a:normAutofit/>
          </a:bodyPr>
          <a:lstStyle>
            <a:lvl1pPr marL="0" indent="0" algn="ctr">
              <a:buNone/>
              <a:defRPr sz="2000">
                <a:solidFill>
                  <a:schemeClr val="bg1"/>
                </a:solidFill>
              </a:defRPr>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pPr rtl="0"/>
            <a:r>
              <a:rPr lang="nb-NO" noProof="0"/>
              <a:t>Klikk for å legge til tekst</a:t>
            </a:r>
          </a:p>
        </p:txBody>
      </p:sp>
      <p:sp>
        <p:nvSpPr>
          <p:cNvPr id="5" name="Plassholder for tekst 4">
            <a:extLst>
              <a:ext uri="{FF2B5EF4-FFF2-40B4-BE49-F238E27FC236}">
                <a16:creationId xmlns:a16="http://schemas.microsoft.com/office/drawing/2014/main" id="{A241FA91-13AC-4591-A66E-07DC8A842CC3}"/>
              </a:ext>
            </a:extLst>
          </p:cNvPr>
          <p:cNvSpPr>
            <a:spLocks noGrp="1"/>
          </p:cNvSpPr>
          <p:nvPr>
            <p:ph type="body" sz="quarter" idx="11" hasCustomPrompt="1"/>
          </p:nvPr>
        </p:nvSpPr>
        <p:spPr>
          <a:xfrm>
            <a:off x="1179576" y="3867912"/>
            <a:ext cx="5413248" cy="1682496"/>
          </a:xfrm>
        </p:spPr>
        <p:txBody>
          <a:bodyPr rtlCol="0">
            <a:normAutofit/>
          </a:bodyPr>
          <a:lstStyle>
            <a:lvl1pPr algn="ctr">
              <a:lnSpc>
                <a:spcPts val="2500"/>
              </a:lnSpc>
              <a:spcBef>
                <a:spcPts val="0"/>
              </a:spcBef>
              <a:defRPr sz="2000">
                <a:solidFill>
                  <a:schemeClr val="bg1"/>
                </a:solidFill>
              </a:defRPr>
            </a:lvl1pPr>
          </a:lstStyle>
          <a:p>
            <a:pPr lvl="0" rtl="0"/>
            <a:r>
              <a:rPr lang="nb-NO" noProof="0"/>
              <a:t>Klikk for å legge til tekst</a:t>
            </a:r>
          </a:p>
        </p:txBody>
      </p:sp>
      <p:sp>
        <p:nvSpPr>
          <p:cNvPr id="9" name="Plassholder for tekst 8">
            <a:extLst>
              <a:ext uri="{FF2B5EF4-FFF2-40B4-BE49-F238E27FC236}">
                <a16:creationId xmlns:a16="http://schemas.microsoft.com/office/drawing/2014/main" id="{F006D63F-344E-4E43-857E-019ED6D3DA11}"/>
              </a:ext>
            </a:extLst>
          </p:cNvPr>
          <p:cNvSpPr>
            <a:spLocks noGrp="1"/>
          </p:cNvSpPr>
          <p:nvPr>
            <p:ph type="body" sz="quarter" idx="12" hasCustomPrompt="1"/>
          </p:nvPr>
        </p:nvSpPr>
        <p:spPr>
          <a:xfrm>
            <a:off x="457200" y="8814816"/>
            <a:ext cx="6858000" cy="832104"/>
          </a:xfrm>
        </p:spPr>
        <p:txBody>
          <a:bodyPr rtlCol="0">
            <a:noAutofit/>
          </a:bodyPr>
          <a:lstStyle>
            <a:lvl1pPr algn="ctr">
              <a:lnSpc>
                <a:spcPts val="2100"/>
              </a:lnSpc>
              <a:spcBef>
                <a:spcPts val="0"/>
              </a:spcBef>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rtl="0"/>
            <a:r>
              <a:rPr lang="nb-NO" noProof="0"/>
              <a:t>Klikk for å legge til tekst</a:t>
            </a:r>
          </a:p>
        </p:txBody>
      </p:sp>
    </p:spTree>
    <p:extLst>
      <p:ext uri="{BB962C8B-B14F-4D97-AF65-F5344CB8AC3E}">
        <p14:creationId xmlns:p14="http://schemas.microsoft.com/office/powerpoint/2010/main" val="423686960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AC597D6E-AB07-4848-92C4-AD5EA22B0DA7}"/>
              </a:ext>
            </a:extLst>
          </p:cNvPr>
          <p:cNvSpPr>
            <a:spLocks noGrp="1"/>
          </p:cNvSpPr>
          <p:nvPr>
            <p:ph type="pic" sz="quarter" idx="10" hasCustomPrompt="1"/>
          </p:nvPr>
        </p:nvSpPr>
        <p:spPr>
          <a:xfrm>
            <a:off x="0" y="0"/>
            <a:ext cx="7772400" cy="10058400"/>
          </a:xfrm>
          <a:solidFill>
            <a:schemeClr val="tx2"/>
          </a:solidFill>
        </p:spPr>
        <p:txBody>
          <a:bodyPr rtlCol="0">
            <a:normAutofit/>
          </a:bodyPr>
          <a:lstStyle>
            <a:lvl1pPr algn="l">
              <a:defRPr sz="2000"/>
            </a:lvl1pPr>
          </a:lstStyle>
          <a:p>
            <a:pPr rtl="0"/>
            <a:r>
              <a:rPr lang="nb-NO" noProof="0"/>
              <a:t>Legg til bilde</a:t>
            </a:r>
          </a:p>
        </p:txBody>
      </p:sp>
      <p:sp>
        <p:nvSpPr>
          <p:cNvPr id="2" name="Tittel 1"/>
          <p:cNvSpPr>
            <a:spLocks noGrp="1"/>
          </p:cNvSpPr>
          <p:nvPr>
            <p:ph type="ctrTitle" hasCustomPrompt="1"/>
          </p:nvPr>
        </p:nvSpPr>
        <p:spPr>
          <a:xfrm>
            <a:off x="457200" y="996696"/>
            <a:ext cx="6858000" cy="1280160"/>
          </a:xfrm>
        </p:spPr>
        <p:txBody>
          <a:bodyPr rtlCol="0" anchor="b">
            <a:noAutofit/>
          </a:bodyPr>
          <a:lstStyle>
            <a:lvl1pPr algn="l">
              <a:defRPr sz="9600" b="1">
                <a:solidFill>
                  <a:schemeClr val="bg1"/>
                </a:solidFill>
              </a:defRPr>
            </a:lvl1pPr>
          </a:lstStyle>
          <a:p>
            <a:pPr rtl="0"/>
            <a:r>
              <a:rPr lang="nb-NO" noProof="0"/>
              <a:t>Klikk for å legge til tittel</a:t>
            </a:r>
          </a:p>
        </p:txBody>
      </p:sp>
      <p:sp>
        <p:nvSpPr>
          <p:cNvPr id="3" name="Undertittel 2"/>
          <p:cNvSpPr>
            <a:spLocks noGrp="1"/>
          </p:cNvSpPr>
          <p:nvPr>
            <p:ph type="subTitle" idx="1" hasCustomPrompt="1"/>
          </p:nvPr>
        </p:nvSpPr>
        <p:spPr>
          <a:xfrm>
            <a:off x="457200" y="4197096"/>
            <a:ext cx="5486400" cy="402336"/>
          </a:xfrm>
        </p:spPr>
        <p:txBody>
          <a:bodyPr rtlCol="0">
            <a:normAutofit/>
          </a:bodyPr>
          <a:lstStyle>
            <a:lvl1pPr marL="0" indent="0" algn="l">
              <a:buNone/>
              <a:defRPr sz="2000">
                <a:solidFill>
                  <a:schemeClr val="bg1"/>
                </a:solidFill>
              </a:defRPr>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pPr rtl="0"/>
            <a:r>
              <a:rPr lang="nb-NO" noProof="0"/>
              <a:t>Klikk for å legge til tekst </a:t>
            </a:r>
          </a:p>
        </p:txBody>
      </p:sp>
      <p:sp>
        <p:nvSpPr>
          <p:cNvPr id="5" name="Plassholder for tekst 4">
            <a:extLst>
              <a:ext uri="{FF2B5EF4-FFF2-40B4-BE49-F238E27FC236}">
                <a16:creationId xmlns:a16="http://schemas.microsoft.com/office/drawing/2014/main" id="{6BA4C315-6BC0-4353-8933-71CE75201C95}"/>
              </a:ext>
            </a:extLst>
          </p:cNvPr>
          <p:cNvSpPr>
            <a:spLocks noGrp="1"/>
          </p:cNvSpPr>
          <p:nvPr>
            <p:ph type="body" sz="quarter" idx="11" hasCustomPrompt="1"/>
          </p:nvPr>
        </p:nvSpPr>
        <p:spPr>
          <a:xfrm>
            <a:off x="457200" y="2313432"/>
            <a:ext cx="6858000" cy="1545336"/>
          </a:xfrm>
        </p:spPr>
        <p:txBody>
          <a:bodyPr rtlCol="0">
            <a:normAutofit/>
          </a:bodyPr>
          <a:lstStyle>
            <a:lvl1pPr algn="l">
              <a:lnSpc>
                <a:spcPts val="2800"/>
              </a:lnSpc>
              <a:spcBef>
                <a:spcPts val="0"/>
              </a:spcBef>
              <a:defRPr sz="2000">
                <a:solidFill>
                  <a:schemeClr val="bg1"/>
                </a:solidFill>
              </a:defRPr>
            </a:lvl1pPr>
          </a:lstStyle>
          <a:p>
            <a:pPr lvl="0" rtl="0"/>
            <a:r>
              <a:rPr lang="nb-NO" noProof="0"/>
              <a:t>Klikk for å legge til tekst</a:t>
            </a:r>
          </a:p>
        </p:txBody>
      </p:sp>
      <p:sp>
        <p:nvSpPr>
          <p:cNvPr id="7" name="Plassholder for tekst 6">
            <a:extLst>
              <a:ext uri="{FF2B5EF4-FFF2-40B4-BE49-F238E27FC236}">
                <a16:creationId xmlns:a16="http://schemas.microsoft.com/office/drawing/2014/main" id="{8DFDEA4F-F05C-40A7-982B-4730BA5B52D7}"/>
              </a:ext>
            </a:extLst>
          </p:cNvPr>
          <p:cNvSpPr>
            <a:spLocks noGrp="1"/>
          </p:cNvSpPr>
          <p:nvPr>
            <p:ph type="body" sz="quarter" idx="12" hasCustomPrompt="1"/>
          </p:nvPr>
        </p:nvSpPr>
        <p:spPr>
          <a:xfrm>
            <a:off x="457200" y="8897112"/>
            <a:ext cx="6812280" cy="832104"/>
          </a:xfrm>
        </p:spPr>
        <p:txBody>
          <a:bodyPr rtlCol="0"/>
          <a:lstStyle>
            <a:lvl1pPr algn="l">
              <a:defRPr sz="1600">
                <a:solidFill>
                  <a:schemeClr val="tx1"/>
                </a:solidFill>
              </a:defRPr>
            </a:lvl1pPr>
            <a:lvl2pPr algn="ctr">
              <a:defRPr sz="1600">
                <a:solidFill>
                  <a:schemeClr val="bg1"/>
                </a:solidFill>
              </a:defRPr>
            </a:lvl2pPr>
            <a:lvl3pPr algn="ctr">
              <a:defRPr sz="1600">
                <a:solidFill>
                  <a:schemeClr val="bg1"/>
                </a:solidFill>
              </a:defRPr>
            </a:lvl3pPr>
            <a:lvl4pPr algn="ctr">
              <a:defRPr sz="1600">
                <a:solidFill>
                  <a:schemeClr val="bg1"/>
                </a:solidFill>
              </a:defRPr>
            </a:lvl4pPr>
            <a:lvl5pPr algn="ctr">
              <a:defRPr sz="1600">
                <a:solidFill>
                  <a:schemeClr val="bg1"/>
                </a:solidFill>
              </a:defRPr>
            </a:lvl5pPr>
          </a:lstStyle>
          <a:p>
            <a:pPr lvl="0" rtl="0"/>
            <a:r>
              <a:rPr lang="nb-NO" noProof="0"/>
              <a:t>Klikk for å legge til tekst</a:t>
            </a:r>
          </a:p>
        </p:txBody>
      </p:sp>
    </p:spTree>
    <p:extLst>
      <p:ext uri="{BB962C8B-B14F-4D97-AF65-F5344CB8AC3E}">
        <p14:creationId xmlns:p14="http://schemas.microsoft.com/office/powerpoint/2010/main" val="2299226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accent1"/>
        </a:solidFill>
        <a:effectLst/>
      </p:bgPr>
    </p:bg>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E258F9B5-B148-4877-BE11-91F08168C01F}"/>
              </a:ext>
            </a:extLst>
          </p:cNvPr>
          <p:cNvSpPr>
            <a:spLocks noGrp="1"/>
          </p:cNvSpPr>
          <p:nvPr>
            <p:ph type="pic" sz="quarter" idx="10" hasCustomPrompt="1"/>
          </p:nvPr>
        </p:nvSpPr>
        <p:spPr>
          <a:xfrm>
            <a:off x="0" y="1"/>
            <a:ext cx="7772400" cy="5029200"/>
          </a:xfrm>
          <a:solidFill>
            <a:schemeClr val="accent1"/>
          </a:solidFill>
        </p:spPr>
        <p:txBody>
          <a:bodyPr rtlCol="0">
            <a:normAutofit/>
          </a:bodyPr>
          <a:lstStyle>
            <a:lvl1pPr>
              <a:defRPr sz="2000"/>
            </a:lvl1pPr>
          </a:lstStyle>
          <a:p>
            <a:pPr rtl="0"/>
            <a:r>
              <a:rPr lang="nb-NO" noProof="0"/>
              <a:t>Legg til bilde</a:t>
            </a:r>
          </a:p>
        </p:txBody>
      </p:sp>
      <p:sp>
        <p:nvSpPr>
          <p:cNvPr id="2" name="Tittel 1">
            <a:extLst>
              <a:ext uri="{FF2B5EF4-FFF2-40B4-BE49-F238E27FC236}">
                <a16:creationId xmlns:a16="http://schemas.microsoft.com/office/drawing/2014/main" id="{302BA62F-C25E-44A7-A531-61581F21D4E8}"/>
              </a:ext>
            </a:extLst>
          </p:cNvPr>
          <p:cNvSpPr>
            <a:spLocks noGrp="1"/>
          </p:cNvSpPr>
          <p:nvPr>
            <p:ph type="ctrTitle" hasCustomPrompt="1"/>
          </p:nvPr>
        </p:nvSpPr>
        <p:spPr>
          <a:xfrm>
            <a:off x="533400" y="5458968"/>
            <a:ext cx="6705600" cy="1261872"/>
          </a:xfrm>
        </p:spPr>
        <p:txBody>
          <a:bodyPr rtlCol="0" anchor="b">
            <a:noAutofit/>
          </a:bodyPr>
          <a:lstStyle>
            <a:lvl1pPr algn="ctr">
              <a:defRPr sz="8800" b="1" i="0">
                <a:solidFill>
                  <a:schemeClr val="bg1"/>
                </a:solidFill>
                <a:latin typeface="+mj-lt"/>
              </a:defRPr>
            </a:lvl1pPr>
          </a:lstStyle>
          <a:p>
            <a:pPr rtl="0"/>
            <a:r>
              <a:rPr lang="nb-NO" noProof="0"/>
              <a:t>Klikk for å legge til tittel</a:t>
            </a:r>
          </a:p>
        </p:txBody>
      </p:sp>
      <p:sp>
        <p:nvSpPr>
          <p:cNvPr id="3" name="Undertittel 2">
            <a:extLst>
              <a:ext uri="{FF2B5EF4-FFF2-40B4-BE49-F238E27FC236}">
                <a16:creationId xmlns:a16="http://schemas.microsoft.com/office/drawing/2014/main" id="{94339032-B0DB-424E-A4B9-8F18CB82539D}"/>
              </a:ext>
            </a:extLst>
          </p:cNvPr>
          <p:cNvSpPr>
            <a:spLocks noGrp="1"/>
          </p:cNvSpPr>
          <p:nvPr>
            <p:ph type="subTitle" idx="1" hasCustomPrompt="1"/>
          </p:nvPr>
        </p:nvSpPr>
        <p:spPr>
          <a:xfrm>
            <a:off x="533400" y="6784848"/>
            <a:ext cx="6705600" cy="1527048"/>
          </a:xfrm>
        </p:spPr>
        <p:txBody>
          <a:bodyPr rtlCol="0">
            <a:normAutofit/>
          </a:bodyPr>
          <a:lstStyle>
            <a:lvl1pPr marL="0" indent="0" algn="ctr">
              <a:lnSpc>
                <a:spcPts val="28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noProof="0"/>
              <a:t>Klikk for å legge til tekst</a:t>
            </a:r>
          </a:p>
        </p:txBody>
      </p:sp>
      <p:sp>
        <p:nvSpPr>
          <p:cNvPr id="10" name="Plassholder for tekst 9">
            <a:extLst>
              <a:ext uri="{FF2B5EF4-FFF2-40B4-BE49-F238E27FC236}">
                <a16:creationId xmlns:a16="http://schemas.microsoft.com/office/drawing/2014/main" id="{54546D20-E4BF-4968-86B7-6049ADCDF716}"/>
              </a:ext>
            </a:extLst>
          </p:cNvPr>
          <p:cNvSpPr>
            <a:spLocks noGrp="1"/>
          </p:cNvSpPr>
          <p:nvPr>
            <p:ph type="body" sz="quarter" idx="11" hasCustomPrompt="1"/>
          </p:nvPr>
        </p:nvSpPr>
        <p:spPr>
          <a:xfrm>
            <a:off x="2148840" y="8604504"/>
            <a:ext cx="3474720" cy="402336"/>
          </a:xfrm>
        </p:spPr>
        <p:txBody>
          <a:bodyPr rtlCol="0">
            <a:norm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rtl="0"/>
            <a:r>
              <a:rPr lang="nb-NO" noProof="0"/>
              <a:t>Klikk for å legge til tekst</a:t>
            </a:r>
          </a:p>
        </p:txBody>
      </p:sp>
      <p:sp>
        <p:nvSpPr>
          <p:cNvPr id="11" name="Plassholder for tekst 9">
            <a:extLst>
              <a:ext uri="{FF2B5EF4-FFF2-40B4-BE49-F238E27FC236}">
                <a16:creationId xmlns:a16="http://schemas.microsoft.com/office/drawing/2014/main" id="{C07373AA-FD05-4AC0-9533-661934D7FE34}"/>
              </a:ext>
            </a:extLst>
          </p:cNvPr>
          <p:cNvSpPr>
            <a:spLocks noGrp="1"/>
          </p:cNvSpPr>
          <p:nvPr>
            <p:ph type="body" sz="quarter" idx="12" hasCustomPrompt="1"/>
          </p:nvPr>
        </p:nvSpPr>
        <p:spPr>
          <a:xfrm>
            <a:off x="533400" y="9299448"/>
            <a:ext cx="6705600" cy="338328"/>
          </a:xfrm>
        </p:spPr>
        <p:txBody>
          <a:bodyPr rtlCol="0">
            <a:normAutofit/>
          </a:bodyPr>
          <a:lstStyle>
            <a:lvl1pPr marL="0" indent="0" algn="ctr">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rtl="0"/>
            <a:r>
              <a:rPr lang="nb-NO" noProof="0"/>
              <a:t>Klikk for å legge til tekst</a:t>
            </a:r>
          </a:p>
        </p:txBody>
      </p:sp>
    </p:spTree>
    <p:extLst>
      <p:ext uri="{BB962C8B-B14F-4D97-AF65-F5344CB8AC3E}">
        <p14:creationId xmlns:p14="http://schemas.microsoft.com/office/powerpoint/2010/main" val="19507452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pPr rtl="0"/>
            <a:r>
              <a:rPr lang="nb-NO" noProof="0"/>
              <a:t>Klikk for å redigere tittelstil i malen</a:t>
            </a:r>
          </a:p>
        </p:txBody>
      </p:sp>
      <p:sp>
        <p:nvSpPr>
          <p:cNvPr id="3" name="Plassholder for tekst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rtl="0"/>
            <a:r>
              <a:rPr lang="nb-NO" noProof="0"/>
              <a:t>Klikk for å redigere tekststiler</a:t>
            </a:r>
          </a:p>
        </p:txBody>
      </p:sp>
    </p:spTree>
    <p:extLst>
      <p:ext uri="{BB962C8B-B14F-4D97-AF65-F5344CB8AC3E}">
        <p14:creationId xmlns:p14="http://schemas.microsoft.com/office/powerpoint/2010/main" val="4136463615"/>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8" r:id="rId3"/>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0" indent="0" algn="l" defTabSz="777240" rtl="0" eaLnBrk="1" latinLnBrk="0" hangingPunct="1">
        <a:lnSpc>
          <a:spcPct val="90000"/>
        </a:lnSpc>
        <a:spcBef>
          <a:spcPts val="850"/>
        </a:spcBef>
        <a:buFont typeface="Arial" panose="020B0604020202020204" pitchFamily="34" charset="0"/>
        <a:buNone/>
        <a:defRPr sz="2380" kern="1200">
          <a:solidFill>
            <a:schemeClr val="tx1"/>
          </a:solidFill>
          <a:latin typeface="+mn-lt"/>
          <a:ea typeface="+mn-ea"/>
          <a:cs typeface="+mn-cs"/>
        </a:defRPr>
      </a:lvl1pPr>
      <a:lvl2pPr marL="388620" indent="0" algn="l" defTabSz="777240" rtl="0" eaLnBrk="1" latinLnBrk="0" hangingPunct="1">
        <a:lnSpc>
          <a:spcPct val="90000"/>
        </a:lnSpc>
        <a:spcBef>
          <a:spcPts val="425"/>
        </a:spcBef>
        <a:buFont typeface="Arial" panose="020B0604020202020204" pitchFamily="34" charset="0"/>
        <a:buNone/>
        <a:defRPr sz="2040" kern="1200">
          <a:solidFill>
            <a:schemeClr val="tx1"/>
          </a:solidFill>
          <a:latin typeface="+mn-lt"/>
          <a:ea typeface="+mn-ea"/>
          <a:cs typeface="+mn-cs"/>
        </a:defRPr>
      </a:lvl2pPr>
      <a:lvl3pPr marL="777240" indent="0" algn="l"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3pPr>
      <a:lvl4pPr marL="1165860" indent="0" algn="l"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4pPr>
      <a:lvl5pPr marL="1554480" indent="0" algn="l"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48" userDrawn="1">
          <p15:clr>
            <a:srgbClr val="F26B43"/>
          </p15:clr>
        </p15:guide>
        <p15:guide id="2" pos="288" userDrawn="1">
          <p15:clr>
            <a:srgbClr val="F26B43"/>
          </p15:clr>
        </p15:guide>
        <p15:guide id="3" pos="4608" userDrawn="1">
          <p15:clr>
            <a:srgbClr val="F26B43"/>
          </p15:clr>
        </p15:guide>
        <p15:guide id="4" orient="horz" pos="3168" userDrawn="1">
          <p15:clr>
            <a:srgbClr val="F26B43"/>
          </p15:clr>
        </p15:guide>
        <p15:guide id="5" orient="horz" pos="6048" userDrawn="1">
          <p15:clr>
            <a:srgbClr val="F26B43"/>
          </p15:clr>
        </p15:guide>
        <p15:guide id="6" orient="horz" pos="2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ssholder for bilde 15" descr="Bilde av solen med blå himmel, en sau som hopper rundt på en grønn ås med blomster og et hvitt gjerde.">
            <a:extLst>
              <a:ext uri="{FF2B5EF4-FFF2-40B4-BE49-F238E27FC236}">
                <a16:creationId xmlns:a16="http://schemas.microsoft.com/office/drawing/2014/main" id="{D5DC5983-A92B-41E0-B5B0-CA22A7A6F45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0" y="0"/>
            <a:ext cx="7772400" cy="10058400"/>
          </a:xfrm>
        </p:spPr>
      </p:pic>
      <p:sp>
        <p:nvSpPr>
          <p:cNvPr id="10" name="Tittel 9">
            <a:extLst>
              <a:ext uri="{FF2B5EF4-FFF2-40B4-BE49-F238E27FC236}">
                <a16:creationId xmlns:a16="http://schemas.microsoft.com/office/drawing/2014/main" id="{73BF435C-1A58-4C8F-8EEB-E21634AE3DB4}"/>
              </a:ext>
            </a:extLst>
          </p:cNvPr>
          <p:cNvSpPr>
            <a:spLocks noGrp="1"/>
          </p:cNvSpPr>
          <p:nvPr>
            <p:ph type="ctrTitle"/>
          </p:nvPr>
        </p:nvSpPr>
        <p:spPr>
          <a:xfrm>
            <a:off x="457200" y="2107097"/>
            <a:ext cx="6858000" cy="5188226"/>
          </a:xfrm>
        </p:spPr>
        <p:txBody>
          <a:bodyPr rtlCol="0"/>
          <a:lstStyle/>
          <a:p>
            <a:pPr rtl="0"/>
            <a:r>
              <a:rPr lang="nb-NO" dirty="0"/>
              <a:t>Prosjekt: Inkluderende praksis i barnehagen</a:t>
            </a:r>
            <a:br>
              <a:rPr lang="nb-NO" dirty="0"/>
            </a:br>
            <a:r>
              <a:rPr lang="nb-NO" dirty="0"/>
              <a:t>2023-2024</a:t>
            </a:r>
          </a:p>
        </p:txBody>
      </p:sp>
      <p:sp>
        <p:nvSpPr>
          <p:cNvPr id="14" name="Plassholder for tekst 13">
            <a:extLst>
              <a:ext uri="{FF2B5EF4-FFF2-40B4-BE49-F238E27FC236}">
                <a16:creationId xmlns:a16="http://schemas.microsoft.com/office/drawing/2014/main" id="{0C4DDB1B-5931-4908-A374-C31F81FD238F}"/>
              </a:ext>
            </a:extLst>
          </p:cNvPr>
          <p:cNvSpPr>
            <a:spLocks noGrp="1"/>
          </p:cNvSpPr>
          <p:nvPr>
            <p:ph type="body" sz="quarter" idx="12"/>
          </p:nvPr>
        </p:nvSpPr>
        <p:spPr>
          <a:xfrm>
            <a:off x="457200" y="9128760"/>
            <a:ext cx="6858000" cy="518160"/>
          </a:xfrm>
        </p:spPr>
        <p:txBody>
          <a:bodyPr rtlCol="0" anchor="b"/>
          <a:lstStyle/>
          <a:p>
            <a:pPr rtl="0"/>
            <a:r>
              <a:rPr lang="nb-NO" dirty="0" err="1"/>
              <a:t>www.frydenborg.barnehage.no</a:t>
            </a:r>
            <a:endParaRPr lang="nb-NO" dirty="0"/>
          </a:p>
        </p:txBody>
      </p:sp>
    </p:spTree>
    <p:extLst>
      <p:ext uri="{BB962C8B-B14F-4D97-AF65-F5344CB8AC3E}">
        <p14:creationId xmlns:p14="http://schemas.microsoft.com/office/powerpoint/2010/main" val="2391813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9E8AC42-E54B-B4F6-B75C-45E95034FF26}"/>
              </a:ext>
            </a:extLst>
          </p:cNvPr>
          <p:cNvSpPr>
            <a:spLocks noGrp="1"/>
          </p:cNvSpPr>
          <p:nvPr>
            <p:ph type="ctrTitle"/>
          </p:nvPr>
        </p:nvSpPr>
        <p:spPr>
          <a:xfrm>
            <a:off x="427383" y="420624"/>
            <a:ext cx="6705600" cy="845468"/>
          </a:xfrm>
        </p:spPr>
        <p:txBody>
          <a:bodyPr/>
          <a:lstStyle/>
          <a:p>
            <a:r>
              <a:rPr lang="nb-NO" sz="4800" dirty="0"/>
              <a:t>Fremdriftsplan for arbeidet: </a:t>
            </a:r>
          </a:p>
        </p:txBody>
      </p:sp>
      <p:sp>
        <p:nvSpPr>
          <p:cNvPr id="4" name="Undertittel 3">
            <a:extLst>
              <a:ext uri="{FF2B5EF4-FFF2-40B4-BE49-F238E27FC236}">
                <a16:creationId xmlns:a16="http://schemas.microsoft.com/office/drawing/2014/main" id="{D616D7AB-DCFE-7631-2CBC-E38257521707}"/>
              </a:ext>
            </a:extLst>
          </p:cNvPr>
          <p:cNvSpPr>
            <a:spLocks noGrp="1"/>
          </p:cNvSpPr>
          <p:nvPr>
            <p:ph type="subTitle" idx="1"/>
          </p:nvPr>
        </p:nvSpPr>
        <p:spPr>
          <a:xfrm>
            <a:off x="211015" y="1512277"/>
            <a:ext cx="7403123" cy="8125499"/>
          </a:xfrm>
        </p:spPr>
        <p:txBody>
          <a:bodyPr>
            <a:normAutofit/>
          </a:bodyPr>
          <a:lstStyle/>
          <a:p>
            <a:pPr algn="l">
              <a:lnSpc>
                <a:spcPct val="100000"/>
              </a:lnSpc>
            </a:pPr>
            <a:r>
              <a:rPr lang="nb-NO" sz="1400" b="1" u="sng" dirty="0">
                <a:latin typeface="Cavolini" panose="03000502040302020204" pitchFamily="66" charset="0"/>
                <a:cs typeface="Cavolini" panose="03000502040302020204" pitchFamily="66" charset="0"/>
              </a:rPr>
              <a:t>PLANLEGGINGSDAG  14 aug 2023</a:t>
            </a:r>
          </a:p>
          <a:p>
            <a:pPr marL="742950" lvl="1"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Inkluderende praksis – En liten oppfriskning før vi kommer i gang med barnehageåret. </a:t>
            </a:r>
          </a:p>
          <a:p>
            <a:pPr marL="742950" lvl="1"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Lekemiljøer -  Oppfriskning fra teori presenter av STYD</a:t>
            </a:r>
          </a:p>
          <a:p>
            <a:pPr marL="742950" lvl="1"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Viktig informasjon rundt barn som har vedtak om spesialpedagogisk hjelp og hva som er viktig i møte med barna. </a:t>
            </a:r>
          </a:p>
          <a:p>
            <a:pPr marL="285750" indent="-285750" algn="l">
              <a:lnSpc>
                <a:spcPct val="100000"/>
              </a:lnSpc>
              <a:buFont typeface="Arial" panose="020B0604020202020204" pitchFamily="34" charset="0"/>
              <a:buChar char="•"/>
            </a:pPr>
            <a:endParaRPr lang="nb-NO" sz="1400" dirty="0">
              <a:latin typeface="Cavolini" panose="03000502040302020204" pitchFamily="66" charset="0"/>
              <a:cs typeface="Cavolini" panose="03000502040302020204" pitchFamily="66" charset="0"/>
            </a:endParaRPr>
          </a:p>
          <a:p>
            <a:pPr marL="285750"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LEDERMØTER</a:t>
            </a:r>
          </a:p>
          <a:p>
            <a:pPr marL="742950" lvl="1"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Lederutvikling – Tydelige ledere som drar prosjektet på sine avdelinger. </a:t>
            </a:r>
          </a:p>
          <a:p>
            <a:pPr marL="742950" lvl="1"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Ansvarliggjøring</a:t>
            </a:r>
          </a:p>
          <a:p>
            <a:pPr marL="742950" lvl="1"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Tilrettelegging ifht §37</a:t>
            </a:r>
          </a:p>
          <a:p>
            <a:pPr lvl="1" algn="l">
              <a:lnSpc>
                <a:spcPct val="100000"/>
              </a:lnSpc>
            </a:pPr>
            <a:endParaRPr lang="nb-NO" sz="1400" dirty="0">
              <a:latin typeface="Cavolini" panose="03000502040302020204" pitchFamily="66" charset="0"/>
              <a:cs typeface="Cavolini" panose="03000502040302020204" pitchFamily="66" charset="0"/>
            </a:endParaRPr>
          </a:p>
          <a:p>
            <a:pPr marL="285750"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REKOMP</a:t>
            </a:r>
          </a:p>
          <a:p>
            <a:pPr marL="742950" lvl="1"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Arbeidsøkt i «ReKompgruppa» i slutten av august 23. </a:t>
            </a:r>
          </a:p>
          <a:p>
            <a:pPr marL="742950" lvl="1"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Innen 1 september – sende inn skisse og fremdriftsplan.</a:t>
            </a:r>
          </a:p>
          <a:p>
            <a:pPr marL="742950" lvl="1"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21 september – Delta på samling 3</a:t>
            </a:r>
          </a:p>
          <a:p>
            <a:pPr marL="742950" lvl="1"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Møte i «ReKompgruppa» i oktober 2023</a:t>
            </a:r>
          </a:p>
          <a:p>
            <a:pPr marL="742950" lvl="1"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9 november – Delta på samling 4</a:t>
            </a:r>
          </a:p>
          <a:p>
            <a:pPr algn="l">
              <a:lnSpc>
                <a:spcPct val="100000"/>
              </a:lnSpc>
            </a:pPr>
            <a:endParaRPr lang="nb-NO" sz="1400" dirty="0">
              <a:latin typeface="Cavolini" panose="03000502040302020204" pitchFamily="66" charset="0"/>
              <a:cs typeface="Cavolini" panose="03000502040302020204" pitchFamily="66" charset="0"/>
            </a:endParaRPr>
          </a:p>
          <a:p>
            <a:pPr marL="285750"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GRUNNKOMPETANSE I ASK</a:t>
            </a:r>
          </a:p>
          <a:p>
            <a:pPr marL="742950" lvl="1"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4 – 5 personer gjennomfører digitalt kurs sammen så tidlig som mulig høsten 2023. </a:t>
            </a:r>
          </a:p>
          <a:p>
            <a:pPr marL="742950" lvl="1"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Kurset Stipulert til 10 timer.  Vi setter av to dager med rom for grupperefleksjon til modulene. </a:t>
            </a:r>
          </a:p>
          <a:p>
            <a:pPr algn="l">
              <a:lnSpc>
                <a:spcPct val="100000"/>
              </a:lnSpc>
            </a:pPr>
            <a:endParaRPr lang="nb-NO" sz="1400" dirty="0">
              <a:latin typeface="Cavolini" panose="03000502040302020204" pitchFamily="66" charset="0"/>
              <a:cs typeface="Cavolini" panose="03000502040302020204" pitchFamily="66" charset="0"/>
            </a:endParaRPr>
          </a:p>
        </p:txBody>
      </p:sp>
      <p:sp>
        <p:nvSpPr>
          <p:cNvPr id="7" name="Undertittel 3">
            <a:extLst>
              <a:ext uri="{FF2B5EF4-FFF2-40B4-BE49-F238E27FC236}">
                <a16:creationId xmlns:a16="http://schemas.microsoft.com/office/drawing/2014/main" id="{87F4CB89-586F-8310-99AE-3BFB44EE74E4}"/>
              </a:ext>
            </a:extLst>
          </p:cNvPr>
          <p:cNvSpPr txBox="1">
            <a:spLocks/>
          </p:cNvSpPr>
          <p:nvPr/>
        </p:nvSpPr>
        <p:spPr>
          <a:xfrm>
            <a:off x="533400" y="2103119"/>
            <a:ext cx="6705600" cy="1527048"/>
          </a:xfrm>
          <a:prstGeom prst="rect">
            <a:avLst/>
          </a:prstGeom>
        </p:spPr>
        <p:txBody>
          <a:bodyPr vert="horz" lIns="91440" tIns="45720" rIns="91440" bIns="45720" rtlCol="0">
            <a:normAutofit/>
          </a:bodyPr>
          <a:lstStyle>
            <a:lvl1pPr marL="0" indent="0" algn="ctr" defTabSz="777240" rtl="0" eaLnBrk="1" latinLnBrk="0" hangingPunct="1">
              <a:lnSpc>
                <a:spcPts val="2800"/>
              </a:lnSpc>
              <a:spcBef>
                <a:spcPts val="0"/>
              </a:spcBef>
              <a:buFont typeface="Arial" panose="020B0604020202020204" pitchFamily="34" charset="0"/>
              <a:buNone/>
              <a:defRPr sz="2000" kern="1200">
                <a:solidFill>
                  <a:schemeClr val="bg1"/>
                </a:solidFill>
                <a:latin typeface="+mn-lt"/>
                <a:ea typeface="+mn-ea"/>
                <a:cs typeface="+mn-cs"/>
              </a:defRPr>
            </a:lvl1pPr>
            <a:lvl2pPr marL="457200" indent="0" algn="ctr" defTabSz="777240" rtl="0" eaLnBrk="1" latinLnBrk="0" hangingPunct="1">
              <a:lnSpc>
                <a:spcPct val="90000"/>
              </a:lnSpc>
              <a:spcBef>
                <a:spcPts val="425"/>
              </a:spcBef>
              <a:buFont typeface="Arial" panose="020B0604020202020204" pitchFamily="34" charset="0"/>
              <a:buNone/>
              <a:defRPr sz="2000" kern="1200">
                <a:solidFill>
                  <a:schemeClr val="tx1"/>
                </a:solidFill>
                <a:latin typeface="+mn-lt"/>
                <a:ea typeface="+mn-ea"/>
                <a:cs typeface="+mn-cs"/>
              </a:defRPr>
            </a:lvl2pPr>
            <a:lvl3pPr marL="914400" indent="0" algn="ctr" defTabSz="777240" rtl="0" eaLnBrk="1" latinLnBrk="0" hangingPunct="1">
              <a:lnSpc>
                <a:spcPct val="90000"/>
              </a:lnSpc>
              <a:spcBef>
                <a:spcPts val="425"/>
              </a:spcBef>
              <a:buFont typeface="Arial" panose="020B0604020202020204" pitchFamily="34" charset="0"/>
              <a:buNone/>
              <a:defRPr sz="1800" kern="1200">
                <a:solidFill>
                  <a:schemeClr val="tx1"/>
                </a:solidFill>
                <a:latin typeface="+mn-lt"/>
                <a:ea typeface="+mn-ea"/>
                <a:cs typeface="+mn-cs"/>
              </a:defRPr>
            </a:lvl3pPr>
            <a:lvl4pPr marL="1371600" indent="0" algn="ctr" defTabSz="777240" rtl="0" eaLnBrk="1" latinLnBrk="0" hangingPunct="1">
              <a:lnSpc>
                <a:spcPct val="90000"/>
              </a:lnSpc>
              <a:spcBef>
                <a:spcPts val="425"/>
              </a:spcBef>
              <a:buFont typeface="Arial" panose="020B0604020202020204" pitchFamily="34" charset="0"/>
              <a:buNone/>
              <a:defRPr sz="1600" kern="1200">
                <a:solidFill>
                  <a:schemeClr val="tx1"/>
                </a:solidFill>
                <a:latin typeface="+mn-lt"/>
                <a:ea typeface="+mn-ea"/>
                <a:cs typeface="+mn-cs"/>
              </a:defRPr>
            </a:lvl4pPr>
            <a:lvl5pPr marL="1828800" indent="0" algn="ctr" defTabSz="777240" rtl="0" eaLnBrk="1" latinLnBrk="0" hangingPunct="1">
              <a:lnSpc>
                <a:spcPct val="90000"/>
              </a:lnSpc>
              <a:spcBef>
                <a:spcPts val="425"/>
              </a:spcBef>
              <a:buFont typeface="Arial" panose="020B0604020202020204" pitchFamily="34" charset="0"/>
              <a:buNone/>
              <a:defRPr sz="1600" kern="1200">
                <a:solidFill>
                  <a:schemeClr val="tx1"/>
                </a:solidFill>
                <a:latin typeface="+mn-lt"/>
                <a:ea typeface="+mn-ea"/>
                <a:cs typeface="+mn-cs"/>
              </a:defRPr>
            </a:lvl5pPr>
            <a:lvl6pPr marL="2286000" indent="0" algn="ctr" defTabSz="777240" rtl="0" eaLnBrk="1" latinLnBrk="0" hangingPunct="1">
              <a:lnSpc>
                <a:spcPct val="90000"/>
              </a:lnSpc>
              <a:spcBef>
                <a:spcPts val="425"/>
              </a:spcBef>
              <a:buFont typeface="Arial" panose="020B0604020202020204" pitchFamily="34" charset="0"/>
              <a:buNone/>
              <a:defRPr sz="1600" kern="1200">
                <a:solidFill>
                  <a:schemeClr val="tx1"/>
                </a:solidFill>
                <a:latin typeface="+mn-lt"/>
                <a:ea typeface="+mn-ea"/>
                <a:cs typeface="+mn-cs"/>
              </a:defRPr>
            </a:lvl6pPr>
            <a:lvl7pPr marL="2743200" indent="0" algn="ctr" defTabSz="777240" rtl="0" eaLnBrk="1" latinLnBrk="0" hangingPunct="1">
              <a:lnSpc>
                <a:spcPct val="90000"/>
              </a:lnSpc>
              <a:spcBef>
                <a:spcPts val="425"/>
              </a:spcBef>
              <a:buFont typeface="Arial" panose="020B0604020202020204" pitchFamily="34" charset="0"/>
              <a:buNone/>
              <a:defRPr sz="1600" kern="1200">
                <a:solidFill>
                  <a:schemeClr val="tx1"/>
                </a:solidFill>
                <a:latin typeface="+mn-lt"/>
                <a:ea typeface="+mn-ea"/>
                <a:cs typeface="+mn-cs"/>
              </a:defRPr>
            </a:lvl7pPr>
            <a:lvl8pPr marL="3200400" indent="0" algn="ctr" defTabSz="777240" rtl="0" eaLnBrk="1" latinLnBrk="0" hangingPunct="1">
              <a:lnSpc>
                <a:spcPct val="90000"/>
              </a:lnSpc>
              <a:spcBef>
                <a:spcPts val="425"/>
              </a:spcBef>
              <a:buFont typeface="Arial" panose="020B0604020202020204" pitchFamily="34" charset="0"/>
              <a:buNone/>
              <a:defRPr sz="1600" kern="1200">
                <a:solidFill>
                  <a:schemeClr val="tx1"/>
                </a:solidFill>
                <a:latin typeface="+mn-lt"/>
                <a:ea typeface="+mn-ea"/>
                <a:cs typeface="+mn-cs"/>
              </a:defRPr>
            </a:lvl8pPr>
            <a:lvl9pPr marL="3657600" indent="0" algn="ctr" defTabSz="777240" rtl="0" eaLnBrk="1" latinLnBrk="0" hangingPunct="1">
              <a:lnSpc>
                <a:spcPct val="90000"/>
              </a:lnSpc>
              <a:spcBef>
                <a:spcPts val="425"/>
              </a:spcBef>
              <a:buFont typeface="Arial" panose="020B0604020202020204" pitchFamily="34" charset="0"/>
              <a:buNone/>
              <a:defRPr sz="1600" kern="1200">
                <a:solidFill>
                  <a:schemeClr val="tx1"/>
                </a:solidFill>
                <a:latin typeface="+mn-lt"/>
                <a:ea typeface="+mn-ea"/>
                <a:cs typeface="+mn-cs"/>
              </a:defRPr>
            </a:lvl9pPr>
          </a:lstStyle>
          <a:p>
            <a:endParaRPr lang="nb-NO" dirty="0"/>
          </a:p>
        </p:txBody>
      </p:sp>
    </p:spTree>
    <p:extLst>
      <p:ext uri="{BB962C8B-B14F-4D97-AF65-F5344CB8AC3E}">
        <p14:creationId xmlns:p14="http://schemas.microsoft.com/office/powerpoint/2010/main" val="2063545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9E8AC42-E54B-B4F6-B75C-45E95034FF26}"/>
              </a:ext>
            </a:extLst>
          </p:cNvPr>
          <p:cNvSpPr>
            <a:spLocks noGrp="1"/>
          </p:cNvSpPr>
          <p:nvPr>
            <p:ph type="ctrTitle"/>
          </p:nvPr>
        </p:nvSpPr>
        <p:spPr>
          <a:xfrm>
            <a:off x="427383" y="420624"/>
            <a:ext cx="6705600" cy="845468"/>
          </a:xfrm>
        </p:spPr>
        <p:txBody>
          <a:bodyPr/>
          <a:lstStyle/>
          <a:p>
            <a:r>
              <a:rPr lang="nb-NO" sz="4800" dirty="0"/>
              <a:t>Fremdriftsplan fortsetter: </a:t>
            </a:r>
          </a:p>
        </p:txBody>
      </p:sp>
      <p:sp>
        <p:nvSpPr>
          <p:cNvPr id="4" name="Undertittel 3">
            <a:extLst>
              <a:ext uri="{FF2B5EF4-FFF2-40B4-BE49-F238E27FC236}">
                <a16:creationId xmlns:a16="http://schemas.microsoft.com/office/drawing/2014/main" id="{D616D7AB-DCFE-7631-2CBC-E38257521707}"/>
              </a:ext>
            </a:extLst>
          </p:cNvPr>
          <p:cNvSpPr>
            <a:spLocks noGrp="1"/>
          </p:cNvSpPr>
          <p:nvPr>
            <p:ph type="subTitle" idx="1"/>
          </p:nvPr>
        </p:nvSpPr>
        <p:spPr>
          <a:xfrm>
            <a:off x="211015" y="1512277"/>
            <a:ext cx="7403123" cy="8125499"/>
          </a:xfrm>
        </p:spPr>
        <p:txBody>
          <a:bodyPr>
            <a:normAutofit/>
          </a:bodyPr>
          <a:lstStyle/>
          <a:p>
            <a:pPr algn="l">
              <a:lnSpc>
                <a:spcPct val="100000"/>
              </a:lnSpc>
            </a:pPr>
            <a:r>
              <a:rPr lang="nb-NO" sz="1400" b="1" u="sng" dirty="0">
                <a:latin typeface="Cavolini" panose="03000502040302020204" pitchFamily="66" charset="0"/>
                <a:cs typeface="Cavolini" panose="03000502040302020204" pitchFamily="66" charset="0"/>
              </a:rPr>
              <a:t>PERSONALMØTER </a:t>
            </a:r>
          </a:p>
          <a:p>
            <a:pPr marL="285750"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Vi bruker kompetansepakkene til UDIR på personalmøtene. En blanding av teori og refleksjonsoppgaver. </a:t>
            </a:r>
          </a:p>
          <a:p>
            <a:pPr marL="742950" lvl="1"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Kompetansepakken »Inkluderende praksis»</a:t>
            </a:r>
          </a:p>
          <a:p>
            <a:pPr marL="742950" lvl="1"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Kompetansepakken «Lek i barnehagen».</a:t>
            </a:r>
          </a:p>
          <a:p>
            <a:pPr algn="l">
              <a:lnSpc>
                <a:spcPct val="100000"/>
              </a:lnSpc>
            </a:pPr>
            <a:endParaRPr lang="nb-NO" sz="1400" dirty="0">
              <a:latin typeface="Cavolini" panose="03000502040302020204" pitchFamily="66" charset="0"/>
              <a:cs typeface="Cavolini" panose="03000502040302020204" pitchFamily="66" charset="0"/>
            </a:endParaRPr>
          </a:p>
          <a:p>
            <a:pPr marL="171450" indent="-171450" algn="l">
              <a:lnSpc>
                <a:spcPct val="100000"/>
              </a:lnSpc>
              <a:buFont typeface="Arial" panose="020B0604020202020204" pitchFamily="34" charset="0"/>
              <a:buChar char="•"/>
            </a:pPr>
            <a:endParaRPr lang="nb-NO" sz="1400" dirty="0">
              <a:latin typeface="Cavolini" panose="03000502040302020204" pitchFamily="66" charset="0"/>
              <a:cs typeface="Cavolini" panose="03000502040302020204" pitchFamily="66" charset="0"/>
            </a:endParaRPr>
          </a:p>
          <a:p>
            <a:pPr algn="l">
              <a:lnSpc>
                <a:spcPct val="100000"/>
              </a:lnSpc>
            </a:pPr>
            <a:r>
              <a:rPr lang="nb-NO" sz="1400" b="1" u="sng" dirty="0">
                <a:latin typeface="Cavolini" panose="03000502040302020204" pitchFamily="66" charset="0"/>
                <a:cs typeface="Cavolini" panose="03000502040302020204" pitchFamily="66" charset="0"/>
              </a:rPr>
              <a:t>GRUPPEMØTER.</a:t>
            </a:r>
          </a:p>
          <a:p>
            <a:pPr marL="285750" indent="-285750" algn="l">
              <a:lnSpc>
                <a:spcPct val="100000"/>
              </a:lnSpc>
              <a:buFont typeface="Arial" panose="020B0604020202020204" pitchFamily="34" charset="0"/>
              <a:buChar char="•"/>
            </a:pPr>
            <a:r>
              <a:rPr lang="nb-NO" sz="1400" dirty="0">
                <a:latin typeface="Cavolini" panose="03000502040302020204" pitchFamily="66" charset="0"/>
                <a:cs typeface="Cavolini" panose="03000502040302020204" pitchFamily="66" charset="0"/>
              </a:rPr>
              <a:t>Praksisfortellinger i lys av en inkluderende praksis. For bevisstgjøring av egen praksis. Gjøre hverandre gode. </a:t>
            </a:r>
          </a:p>
          <a:p>
            <a:pPr marL="285750" indent="-285750" algn="l">
              <a:lnSpc>
                <a:spcPct val="100000"/>
              </a:lnSpc>
              <a:buFont typeface="Arial" panose="020B0604020202020204" pitchFamily="34" charset="0"/>
              <a:buChar char="•"/>
            </a:pPr>
            <a:endParaRPr lang="nb-NO" sz="1400" dirty="0">
              <a:latin typeface="Cavolini" panose="03000502040302020204" pitchFamily="66" charset="0"/>
              <a:cs typeface="Cavolini" panose="03000502040302020204" pitchFamily="66" charset="0"/>
            </a:endParaRPr>
          </a:p>
          <a:p>
            <a:pPr algn="l">
              <a:lnSpc>
                <a:spcPct val="100000"/>
              </a:lnSpc>
            </a:pPr>
            <a:r>
              <a:rPr lang="nb-NO" sz="1400" b="1" u="sng" dirty="0">
                <a:latin typeface="Cavolini" panose="03000502040302020204" pitchFamily="66" charset="0"/>
                <a:cs typeface="Cavolini" panose="03000502040302020204" pitchFamily="66" charset="0"/>
              </a:rPr>
              <a:t>PPT og HABU</a:t>
            </a:r>
          </a:p>
          <a:p>
            <a:pPr algn="l">
              <a:lnSpc>
                <a:spcPct val="100000"/>
              </a:lnSpc>
            </a:pPr>
            <a:r>
              <a:rPr lang="nb-NO" sz="1400" dirty="0">
                <a:latin typeface="Cavolini" panose="03000502040302020204" pitchFamily="66" charset="0"/>
                <a:cs typeface="Cavolini" panose="03000502040302020204" pitchFamily="66" charset="0"/>
              </a:rPr>
              <a:t>Jevnlig veiledning i forhold til tilrettelegging av det allmennpedagogiske tilbudet. </a:t>
            </a:r>
          </a:p>
          <a:p>
            <a:pPr algn="l">
              <a:lnSpc>
                <a:spcPct val="100000"/>
              </a:lnSpc>
            </a:pPr>
            <a:endParaRPr lang="nb-NO" sz="1400" dirty="0">
              <a:latin typeface="Cavolini" panose="03000502040302020204" pitchFamily="66" charset="0"/>
              <a:cs typeface="Cavolini" panose="03000502040302020204" pitchFamily="66" charset="0"/>
            </a:endParaRPr>
          </a:p>
          <a:p>
            <a:pPr algn="l">
              <a:lnSpc>
                <a:spcPct val="100000"/>
              </a:lnSpc>
            </a:pPr>
            <a:r>
              <a:rPr lang="nb-NO" sz="1400" b="1" u="sng" dirty="0">
                <a:latin typeface="Cavolini" panose="03000502040302020204" pitchFamily="66" charset="0"/>
                <a:cs typeface="Cavolini" panose="03000502040302020204" pitchFamily="66" charset="0"/>
              </a:rPr>
              <a:t>EVALUERING: </a:t>
            </a:r>
          </a:p>
          <a:p>
            <a:pPr algn="l">
              <a:lnSpc>
                <a:spcPct val="100000"/>
              </a:lnSpc>
            </a:pPr>
            <a:r>
              <a:rPr lang="nb-NO" sz="1400" dirty="0">
                <a:latin typeface="Cavolini" panose="03000502040302020204" pitchFamily="66" charset="0"/>
                <a:cs typeface="Cavolini" panose="03000502040302020204" pitchFamily="66" charset="0"/>
              </a:rPr>
              <a:t>Vi evaluerer på siste Personalmøte før jul og siste før sommeren. Finn sjekkpunkter for å se hvor vi er. Spørreundersøkelser i personalgruppen. </a:t>
            </a:r>
          </a:p>
          <a:p>
            <a:pPr algn="l">
              <a:lnSpc>
                <a:spcPct val="100000"/>
              </a:lnSpc>
            </a:pPr>
            <a:endParaRPr lang="nb-NO" sz="1400" dirty="0">
              <a:latin typeface="Cavolini" panose="03000502040302020204" pitchFamily="66" charset="0"/>
              <a:cs typeface="Cavolini" panose="03000502040302020204" pitchFamily="66" charset="0"/>
            </a:endParaRPr>
          </a:p>
          <a:p>
            <a:pPr algn="l">
              <a:lnSpc>
                <a:spcPct val="100000"/>
              </a:lnSpc>
            </a:pPr>
            <a:endParaRPr lang="nb-NO" sz="1400" dirty="0">
              <a:latin typeface="Cavolini" panose="03000502040302020204" pitchFamily="66" charset="0"/>
              <a:cs typeface="Cavolini" panose="03000502040302020204" pitchFamily="66" charset="0"/>
            </a:endParaRPr>
          </a:p>
          <a:p>
            <a:pPr algn="l">
              <a:lnSpc>
                <a:spcPct val="100000"/>
              </a:lnSpc>
            </a:pPr>
            <a:r>
              <a:rPr lang="nb-NO" sz="1400" b="1" u="sng" dirty="0">
                <a:latin typeface="Cavolini" panose="03000502040302020204" pitchFamily="66" charset="0"/>
                <a:cs typeface="Cavolini" panose="03000502040302020204" pitchFamily="66" charset="0"/>
              </a:rPr>
              <a:t>MØTEPLAN HØSTEN 2023: </a:t>
            </a:r>
          </a:p>
          <a:p>
            <a:pPr algn="l">
              <a:lnSpc>
                <a:spcPct val="100000"/>
              </a:lnSpc>
            </a:pPr>
            <a:r>
              <a:rPr lang="nb-NO" sz="1400" dirty="0">
                <a:latin typeface="Cavolini" panose="03000502040302020204" pitchFamily="66" charset="0"/>
                <a:cs typeface="Cavolini" panose="03000502040302020204" pitchFamily="66" charset="0"/>
              </a:rPr>
              <a:t>Møteplanen inneholder en strukturering av arbeidet vårt.  Og et godt redskap i prosessene vi er i. </a:t>
            </a:r>
          </a:p>
        </p:txBody>
      </p:sp>
      <p:sp>
        <p:nvSpPr>
          <p:cNvPr id="7" name="Undertittel 3">
            <a:extLst>
              <a:ext uri="{FF2B5EF4-FFF2-40B4-BE49-F238E27FC236}">
                <a16:creationId xmlns:a16="http://schemas.microsoft.com/office/drawing/2014/main" id="{87F4CB89-586F-8310-99AE-3BFB44EE74E4}"/>
              </a:ext>
            </a:extLst>
          </p:cNvPr>
          <p:cNvSpPr txBox="1">
            <a:spLocks/>
          </p:cNvSpPr>
          <p:nvPr/>
        </p:nvSpPr>
        <p:spPr>
          <a:xfrm>
            <a:off x="533400" y="2103119"/>
            <a:ext cx="6705600" cy="1527048"/>
          </a:xfrm>
          <a:prstGeom prst="rect">
            <a:avLst/>
          </a:prstGeom>
        </p:spPr>
        <p:txBody>
          <a:bodyPr vert="horz" lIns="91440" tIns="45720" rIns="91440" bIns="45720" rtlCol="0">
            <a:normAutofit/>
          </a:bodyPr>
          <a:lstStyle>
            <a:lvl1pPr marL="0" indent="0" algn="ctr" defTabSz="777240" rtl="0" eaLnBrk="1" latinLnBrk="0" hangingPunct="1">
              <a:lnSpc>
                <a:spcPts val="2800"/>
              </a:lnSpc>
              <a:spcBef>
                <a:spcPts val="0"/>
              </a:spcBef>
              <a:buFont typeface="Arial" panose="020B0604020202020204" pitchFamily="34" charset="0"/>
              <a:buNone/>
              <a:defRPr sz="2000" kern="1200">
                <a:solidFill>
                  <a:schemeClr val="bg1"/>
                </a:solidFill>
                <a:latin typeface="+mn-lt"/>
                <a:ea typeface="+mn-ea"/>
                <a:cs typeface="+mn-cs"/>
              </a:defRPr>
            </a:lvl1pPr>
            <a:lvl2pPr marL="457200" indent="0" algn="ctr" defTabSz="777240" rtl="0" eaLnBrk="1" latinLnBrk="0" hangingPunct="1">
              <a:lnSpc>
                <a:spcPct val="90000"/>
              </a:lnSpc>
              <a:spcBef>
                <a:spcPts val="425"/>
              </a:spcBef>
              <a:buFont typeface="Arial" panose="020B0604020202020204" pitchFamily="34" charset="0"/>
              <a:buNone/>
              <a:defRPr sz="2000" kern="1200">
                <a:solidFill>
                  <a:schemeClr val="tx1"/>
                </a:solidFill>
                <a:latin typeface="+mn-lt"/>
                <a:ea typeface="+mn-ea"/>
                <a:cs typeface="+mn-cs"/>
              </a:defRPr>
            </a:lvl2pPr>
            <a:lvl3pPr marL="914400" indent="0" algn="ctr" defTabSz="777240" rtl="0" eaLnBrk="1" latinLnBrk="0" hangingPunct="1">
              <a:lnSpc>
                <a:spcPct val="90000"/>
              </a:lnSpc>
              <a:spcBef>
                <a:spcPts val="425"/>
              </a:spcBef>
              <a:buFont typeface="Arial" panose="020B0604020202020204" pitchFamily="34" charset="0"/>
              <a:buNone/>
              <a:defRPr sz="1800" kern="1200">
                <a:solidFill>
                  <a:schemeClr val="tx1"/>
                </a:solidFill>
                <a:latin typeface="+mn-lt"/>
                <a:ea typeface="+mn-ea"/>
                <a:cs typeface="+mn-cs"/>
              </a:defRPr>
            </a:lvl3pPr>
            <a:lvl4pPr marL="1371600" indent="0" algn="ctr" defTabSz="777240" rtl="0" eaLnBrk="1" latinLnBrk="0" hangingPunct="1">
              <a:lnSpc>
                <a:spcPct val="90000"/>
              </a:lnSpc>
              <a:spcBef>
                <a:spcPts val="425"/>
              </a:spcBef>
              <a:buFont typeface="Arial" panose="020B0604020202020204" pitchFamily="34" charset="0"/>
              <a:buNone/>
              <a:defRPr sz="1600" kern="1200">
                <a:solidFill>
                  <a:schemeClr val="tx1"/>
                </a:solidFill>
                <a:latin typeface="+mn-lt"/>
                <a:ea typeface="+mn-ea"/>
                <a:cs typeface="+mn-cs"/>
              </a:defRPr>
            </a:lvl4pPr>
            <a:lvl5pPr marL="1828800" indent="0" algn="ctr" defTabSz="777240" rtl="0" eaLnBrk="1" latinLnBrk="0" hangingPunct="1">
              <a:lnSpc>
                <a:spcPct val="90000"/>
              </a:lnSpc>
              <a:spcBef>
                <a:spcPts val="425"/>
              </a:spcBef>
              <a:buFont typeface="Arial" panose="020B0604020202020204" pitchFamily="34" charset="0"/>
              <a:buNone/>
              <a:defRPr sz="1600" kern="1200">
                <a:solidFill>
                  <a:schemeClr val="tx1"/>
                </a:solidFill>
                <a:latin typeface="+mn-lt"/>
                <a:ea typeface="+mn-ea"/>
                <a:cs typeface="+mn-cs"/>
              </a:defRPr>
            </a:lvl5pPr>
            <a:lvl6pPr marL="2286000" indent="0" algn="ctr" defTabSz="777240" rtl="0" eaLnBrk="1" latinLnBrk="0" hangingPunct="1">
              <a:lnSpc>
                <a:spcPct val="90000"/>
              </a:lnSpc>
              <a:spcBef>
                <a:spcPts val="425"/>
              </a:spcBef>
              <a:buFont typeface="Arial" panose="020B0604020202020204" pitchFamily="34" charset="0"/>
              <a:buNone/>
              <a:defRPr sz="1600" kern="1200">
                <a:solidFill>
                  <a:schemeClr val="tx1"/>
                </a:solidFill>
                <a:latin typeface="+mn-lt"/>
                <a:ea typeface="+mn-ea"/>
                <a:cs typeface="+mn-cs"/>
              </a:defRPr>
            </a:lvl6pPr>
            <a:lvl7pPr marL="2743200" indent="0" algn="ctr" defTabSz="777240" rtl="0" eaLnBrk="1" latinLnBrk="0" hangingPunct="1">
              <a:lnSpc>
                <a:spcPct val="90000"/>
              </a:lnSpc>
              <a:spcBef>
                <a:spcPts val="425"/>
              </a:spcBef>
              <a:buFont typeface="Arial" panose="020B0604020202020204" pitchFamily="34" charset="0"/>
              <a:buNone/>
              <a:defRPr sz="1600" kern="1200">
                <a:solidFill>
                  <a:schemeClr val="tx1"/>
                </a:solidFill>
                <a:latin typeface="+mn-lt"/>
                <a:ea typeface="+mn-ea"/>
                <a:cs typeface="+mn-cs"/>
              </a:defRPr>
            </a:lvl7pPr>
            <a:lvl8pPr marL="3200400" indent="0" algn="ctr" defTabSz="777240" rtl="0" eaLnBrk="1" latinLnBrk="0" hangingPunct="1">
              <a:lnSpc>
                <a:spcPct val="90000"/>
              </a:lnSpc>
              <a:spcBef>
                <a:spcPts val="425"/>
              </a:spcBef>
              <a:buFont typeface="Arial" panose="020B0604020202020204" pitchFamily="34" charset="0"/>
              <a:buNone/>
              <a:defRPr sz="1600" kern="1200">
                <a:solidFill>
                  <a:schemeClr val="tx1"/>
                </a:solidFill>
                <a:latin typeface="+mn-lt"/>
                <a:ea typeface="+mn-ea"/>
                <a:cs typeface="+mn-cs"/>
              </a:defRPr>
            </a:lvl8pPr>
            <a:lvl9pPr marL="3657600" indent="0" algn="ctr" defTabSz="777240" rtl="0" eaLnBrk="1" latinLnBrk="0" hangingPunct="1">
              <a:lnSpc>
                <a:spcPct val="90000"/>
              </a:lnSpc>
              <a:spcBef>
                <a:spcPts val="425"/>
              </a:spcBef>
              <a:buFont typeface="Arial" panose="020B0604020202020204" pitchFamily="34" charset="0"/>
              <a:buNone/>
              <a:defRPr sz="1600" kern="1200">
                <a:solidFill>
                  <a:schemeClr val="tx1"/>
                </a:solidFill>
                <a:latin typeface="+mn-lt"/>
                <a:ea typeface="+mn-ea"/>
                <a:cs typeface="+mn-cs"/>
              </a:defRPr>
            </a:lvl9pPr>
          </a:lstStyle>
          <a:p>
            <a:endParaRPr lang="nb-NO" dirty="0"/>
          </a:p>
        </p:txBody>
      </p:sp>
    </p:spTree>
    <p:extLst>
      <p:ext uri="{BB962C8B-B14F-4D97-AF65-F5344CB8AC3E}">
        <p14:creationId xmlns:p14="http://schemas.microsoft.com/office/powerpoint/2010/main" val="3610365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89D2DAA0-1AFE-48F4-8A6E-7BEA53789773}"/>
              </a:ext>
            </a:extLst>
          </p:cNvPr>
          <p:cNvSpPr>
            <a:spLocks noGrp="1"/>
          </p:cNvSpPr>
          <p:nvPr>
            <p:ph type="ctrTitle"/>
          </p:nvPr>
        </p:nvSpPr>
        <p:spPr>
          <a:xfrm>
            <a:off x="2148840" y="584616"/>
            <a:ext cx="3566160" cy="1161888"/>
          </a:xfrm>
        </p:spPr>
        <p:txBody>
          <a:bodyPr rtlCol="0"/>
          <a:lstStyle/>
          <a:p>
            <a:pPr rtl="0"/>
            <a:r>
              <a:rPr lang="nb-NO" dirty="0"/>
              <a:t>Mål:</a:t>
            </a:r>
          </a:p>
        </p:txBody>
      </p:sp>
      <p:sp>
        <p:nvSpPr>
          <p:cNvPr id="4" name="Undertittel 3">
            <a:extLst>
              <a:ext uri="{FF2B5EF4-FFF2-40B4-BE49-F238E27FC236}">
                <a16:creationId xmlns:a16="http://schemas.microsoft.com/office/drawing/2014/main" id="{F207A070-29B9-4A89-94AA-54B8145ACFD9}"/>
              </a:ext>
            </a:extLst>
          </p:cNvPr>
          <p:cNvSpPr>
            <a:spLocks noGrp="1"/>
          </p:cNvSpPr>
          <p:nvPr>
            <p:ph type="subTitle" idx="1"/>
          </p:nvPr>
        </p:nvSpPr>
        <p:spPr>
          <a:xfrm>
            <a:off x="533400" y="1903752"/>
            <a:ext cx="6705600" cy="7875248"/>
          </a:xfrm>
        </p:spPr>
        <p:txBody>
          <a:bodyPr rtlCol="0"/>
          <a:lstStyle/>
          <a:p>
            <a:pPr rtl="0"/>
            <a:r>
              <a:rPr lang="nb-NO" b="1" dirty="0">
                <a:latin typeface="Cavolini" panose="03000502040302020204" pitchFamily="66" charset="0"/>
                <a:cs typeface="Cavolini" panose="03000502040302020204" pitchFamily="66" charset="0"/>
              </a:rPr>
              <a:t>Mål vi skal jobbe mot: </a:t>
            </a:r>
          </a:p>
          <a:p>
            <a:pPr rtl="0"/>
            <a:endParaRPr lang="nb-NO" dirty="0">
              <a:latin typeface="Cavolini" panose="03000502040302020204" pitchFamily="66" charset="0"/>
              <a:cs typeface="Cavolini" panose="03000502040302020204" pitchFamily="66" charset="0"/>
            </a:endParaRPr>
          </a:p>
          <a:p>
            <a:pPr rtl="0"/>
            <a:r>
              <a:rPr lang="nb-NO" dirty="0">
                <a:latin typeface="Cavolini" panose="03000502040302020204" pitchFamily="66" charset="0"/>
                <a:cs typeface="Cavolini" panose="03000502040302020204" pitchFamily="66" charset="0"/>
              </a:rPr>
              <a:t> Alle som oppholder seg i vår barnehage skal føle seg inkludert i fellesskapet. </a:t>
            </a:r>
          </a:p>
          <a:p>
            <a:pPr rtl="0"/>
            <a:endParaRPr lang="nb-NO" dirty="0">
              <a:latin typeface="Cavolini" panose="03000502040302020204" pitchFamily="66" charset="0"/>
              <a:cs typeface="Cavolini" panose="03000502040302020204" pitchFamily="66" charset="0"/>
            </a:endParaRPr>
          </a:p>
          <a:p>
            <a:pPr rtl="0"/>
            <a:r>
              <a:rPr lang="nb-NO" dirty="0">
                <a:latin typeface="Cavolini" panose="03000502040302020204" pitchFamily="66" charset="0"/>
                <a:cs typeface="Cavolini" panose="03000502040302020204" pitchFamily="66" charset="0"/>
              </a:rPr>
              <a:t>Hele personalgruppen har en inkluderende praksis og vet hva det innebærer. </a:t>
            </a:r>
          </a:p>
          <a:p>
            <a:pPr rtl="0"/>
            <a:endParaRPr lang="nb-NO" dirty="0">
              <a:latin typeface="Cavolini" panose="03000502040302020204" pitchFamily="66" charset="0"/>
              <a:cs typeface="Cavolini" panose="03000502040302020204" pitchFamily="66" charset="0"/>
            </a:endParaRPr>
          </a:p>
          <a:p>
            <a:pPr rtl="0"/>
            <a:r>
              <a:rPr lang="nb-NO" dirty="0">
                <a:latin typeface="Cavolini" panose="03000502040302020204" pitchFamily="66" charset="0"/>
                <a:cs typeface="Cavolini" panose="03000502040302020204" pitchFamily="66" charset="0"/>
              </a:rPr>
              <a:t>Voksne som er bevisst sitt ansvar og påvirkningskraft. </a:t>
            </a:r>
          </a:p>
          <a:p>
            <a:pPr rtl="0"/>
            <a:endParaRPr lang="nb-NO" dirty="0">
              <a:latin typeface="Cavolini" panose="03000502040302020204" pitchFamily="66" charset="0"/>
              <a:cs typeface="Cavolini" panose="03000502040302020204" pitchFamily="66" charset="0"/>
            </a:endParaRPr>
          </a:p>
          <a:p>
            <a:pPr rtl="0"/>
            <a:r>
              <a:rPr lang="nb-NO" dirty="0">
                <a:latin typeface="Cavolini" panose="03000502040302020204" pitchFamily="66" charset="0"/>
                <a:cs typeface="Cavolini" panose="03000502040302020204" pitchFamily="66" charset="0"/>
              </a:rPr>
              <a:t>At vi har fått en avklaring på hva som er barnehageeiers ansvar og hva som er kommunens ansvar i forhold til § 37</a:t>
            </a:r>
          </a:p>
          <a:p>
            <a:pPr rtl="0"/>
            <a:endParaRPr lang="nb-NO" dirty="0">
              <a:latin typeface="Cavolini" panose="03000502040302020204" pitchFamily="66" charset="0"/>
              <a:cs typeface="Cavolini" panose="03000502040302020204" pitchFamily="66" charset="0"/>
            </a:endParaRPr>
          </a:p>
          <a:p>
            <a:pPr rtl="0"/>
            <a:r>
              <a:rPr lang="nb-NO" dirty="0">
                <a:latin typeface="Cavolini" panose="03000502040302020204" pitchFamily="66" charset="0"/>
                <a:cs typeface="Cavolini" panose="03000502040302020204" pitchFamily="66" charset="0"/>
              </a:rPr>
              <a:t>Alle barn har lik mulighet til læring og utvikling. </a:t>
            </a:r>
          </a:p>
          <a:p>
            <a:pPr rtl="0"/>
            <a:endParaRPr lang="nb-NO" dirty="0">
              <a:latin typeface="Cavolini" panose="03000502040302020204" pitchFamily="66" charset="0"/>
              <a:cs typeface="Cavolini" panose="03000502040302020204" pitchFamily="66" charset="0"/>
            </a:endParaRPr>
          </a:p>
          <a:p>
            <a:pPr rtl="0"/>
            <a:r>
              <a:rPr lang="nb-NO" dirty="0">
                <a:latin typeface="Cavolini" panose="03000502040302020204" pitchFamily="66" charset="0"/>
                <a:cs typeface="Cavolini" panose="03000502040302020204" pitchFamily="66" charset="0"/>
              </a:rPr>
              <a:t>Vi har det gøy på jobb og gleder oss til hver dag </a:t>
            </a:r>
            <a:r>
              <a:rPr lang="nb-NO" dirty="0">
                <a:latin typeface="Cavolini" panose="03000502040302020204" pitchFamily="66" charset="0"/>
                <a:cs typeface="Cavolini" panose="03000502040302020204" pitchFamily="66" charset="0"/>
                <a:sym typeface="Wingdings" pitchFamily="2" charset="2"/>
              </a:rPr>
              <a:t> </a:t>
            </a:r>
            <a:endParaRPr lang="nb-NO" dirty="0">
              <a:latin typeface="Cavolini" panose="03000502040302020204" pitchFamily="66" charset="0"/>
              <a:cs typeface="Cavolini" panose="03000502040302020204" pitchFamily="66" charset="0"/>
            </a:endParaRPr>
          </a:p>
          <a:p>
            <a:pPr rtl="0"/>
            <a:endParaRPr lang="nb-NO" dirty="0">
              <a:latin typeface="Cavolini" panose="03000502040302020204" pitchFamily="66" charset="0"/>
              <a:cs typeface="Cavolini" panose="03000502040302020204" pitchFamily="66" charset="0"/>
            </a:endParaRPr>
          </a:p>
          <a:p>
            <a:pPr rtl="0"/>
            <a:endParaRPr lang="nb-NO" dirty="0">
              <a:latin typeface="Cavolini" panose="03000502040302020204" pitchFamily="66" charset="0"/>
              <a:cs typeface="Cavolini" panose="03000502040302020204" pitchFamily="66" charset="0"/>
            </a:endParaRPr>
          </a:p>
          <a:p>
            <a:pPr algn="l" rtl="0"/>
            <a:endParaRPr lang="nb-NO" dirty="0">
              <a:latin typeface="Cavolini" panose="03000502040302020204" pitchFamily="66" charset="0"/>
              <a:cs typeface="Cavolini" panose="03000502040302020204" pitchFamily="66" charset="0"/>
            </a:endParaRPr>
          </a:p>
          <a:p>
            <a:pPr rtl="0"/>
            <a:endParaRPr lang="nb-NO" dirty="0">
              <a:latin typeface="Cavolini" panose="03000502040302020204" pitchFamily="66" charset="0"/>
              <a:cs typeface="Cavolini" panose="03000502040302020204" pitchFamily="66" charset="0"/>
            </a:endParaRPr>
          </a:p>
          <a:p>
            <a:pPr rtl="0"/>
            <a:endParaRPr lang="nb-NO" dirty="0">
              <a:latin typeface="Cavolini" panose="03000502040302020204" pitchFamily="66" charset="0"/>
              <a:cs typeface="Cavolini" panose="03000502040302020204" pitchFamily="66" charset="0"/>
            </a:endParaRPr>
          </a:p>
          <a:p>
            <a:pPr rtl="0"/>
            <a:endParaRPr lang="nb-NO" dirty="0">
              <a:latin typeface="Cavolini" panose="03000502040302020204" pitchFamily="66" charset="0"/>
              <a:cs typeface="Cavolini" panose="03000502040302020204" pitchFamily="66" charset="0"/>
            </a:endParaRPr>
          </a:p>
          <a:p>
            <a:pPr rtl="0"/>
            <a:endParaRPr lang="nb-NO" dirty="0"/>
          </a:p>
          <a:p>
            <a:pPr rtl="0"/>
            <a:endParaRPr lang="nb-NO" dirty="0"/>
          </a:p>
        </p:txBody>
      </p:sp>
      <p:pic>
        <p:nvPicPr>
          <p:cNvPr id="32" name="Plassholder for bilde 31" descr="Illustrasjon av en jente i en gul regnjakke og regnstøvler, som det regner på mens hun holder en paraply og ser opp mot den smilende solen. ">
            <a:extLst>
              <a:ext uri="{FF2B5EF4-FFF2-40B4-BE49-F238E27FC236}">
                <a16:creationId xmlns:a16="http://schemas.microsoft.com/office/drawing/2014/main" id="{AAFA14D5-83DE-4CA3-8B21-432604D1893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104932" y="104933"/>
            <a:ext cx="1835038" cy="1798819"/>
          </a:xfrm>
        </p:spPr>
      </p:pic>
    </p:spTree>
    <p:extLst>
      <p:ext uri="{BB962C8B-B14F-4D97-AF65-F5344CB8AC3E}">
        <p14:creationId xmlns:p14="http://schemas.microsoft.com/office/powerpoint/2010/main" val="2434178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ssholder for bilde 15" descr="Bilde av solen med blå himmel, en sau som hopper rundt på en grønn ås med blomster og et hvitt gjerde.">
            <a:extLst>
              <a:ext uri="{FF2B5EF4-FFF2-40B4-BE49-F238E27FC236}">
                <a16:creationId xmlns:a16="http://schemas.microsoft.com/office/drawing/2014/main" id="{D5DC5983-A92B-41E0-B5B0-CA22A7A6F45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0" y="0"/>
            <a:ext cx="7772400" cy="10058400"/>
          </a:xfrm>
        </p:spPr>
      </p:pic>
      <p:sp>
        <p:nvSpPr>
          <p:cNvPr id="10" name="Tittel 9">
            <a:extLst>
              <a:ext uri="{FF2B5EF4-FFF2-40B4-BE49-F238E27FC236}">
                <a16:creationId xmlns:a16="http://schemas.microsoft.com/office/drawing/2014/main" id="{73BF435C-1A58-4C8F-8EEB-E21634AE3DB4}"/>
              </a:ext>
            </a:extLst>
          </p:cNvPr>
          <p:cNvSpPr>
            <a:spLocks noGrp="1"/>
          </p:cNvSpPr>
          <p:nvPr>
            <p:ph type="ctrTitle"/>
          </p:nvPr>
        </p:nvSpPr>
        <p:spPr>
          <a:xfrm>
            <a:off x="457200" y="2831123"/>
            <a:ext cx="6858000" cy="5539154"/>
          </a:xfrm>
        </p:spPr>
        <p:txBody>
          <a:bodyPr rtlCol="0"/>
          <a:lstStyle/>
          <a:p>
            <a:pPr algn="l" rtl="0"/>
            <a:r>
              <a:rPr lang="nb-NO" sz="1600" dirty="0">
                <a:latin typeface="Cavolini" panose="03000502040302020204" pitchFamily="66" charset="0"/>
                <a:cs typeface="Cavolini" panose="03000502040302020204" pitchFamily="66" charset="0"/>
              </a:rPr>
              <a:t>Kilder: </a:t>
            </a:r>
            <a:br>
              <a:rPr lang="nb-NO" sz="1600" dirty="0">
                <a:latin typeface="Cavolini" panose="03000502040302020204" pitchFamily="66" charset="0"/>
                <a:cs typeface="Cavolini" panose="03000502040302020204" pitchFamily="66" charset="0"/>
              </a:rPr>
            </a:br>
            <a:br>
              <a:rPr lang="nb-NO" sz="1600" dirty="0">
                <a:latin typeface="Cavolini" panose="03000502040302020204" pitchFamily="66" charset="0"/>
                <a:cs typeface="Cavolini" panose="03000502040302020204" pitchFamily="66" charset="0"/>
              </a:rPr>
            </a:br>
            <a:r>
              <a:rPr lang="nb-NO" sz="1600" dirty="0">
                <a:latin typeface="Cavolini" panose="03000502040302020204" pitchFamily="66" charset="0"/>
                <a:cs typeface="Cavolini" panose="03000502040302020204" pitchFamily="66" charset="0"/>
              </a:rPr>
              <a:t>- </a:t>
            </a:r>
            <a:r>
              <a:rPr lang="nb-NO" sz="1600" b="0" dirty="0">
                <a:latin typeface="Cavolini" panose="03000502040302020204" pitchFamily="66" charset="0"/>
                <a:cs typeface="Cavolini" panose="03000502040302020204" pitchFamily="66" charset="0"/>
              </a:rPr>
              <a:t>udirs hefte: Språk i barnehagen – mye mer enn bare prat.</a:t>
            </a:r>
            <a:br>
              <a:rPr lang="nb-NO" sz="1600" b="0" dirty="0">
                <a:latin typeface="Cavolini" panose="03000502040302020204" pitchFamily="66" charset="0"/>
                <a:cs typeface="Cavolini" panose="03000502040302020204" pitchFamily="66" charset="0"/>
              </a:rPr>
            </a:br>
            <a:br>
              <a:rPr lang="nb-NO" sz="1600" b="0" dirty="0">
                <a:latin typeface="Cavolini" panose="03000502040302020204" pitchFamily="66" charset="0"/>
                <a:cs typeface="Cavolini" panose="03000502040302020204" pitchFamily="66" charset="0"/>
              </a:rPr>
            </a:br>
            <a:r>
              <a:rPr lang="nb-NO" sz="1600" b="0" dirty="0">
                <a:latin typeface="Cavolini" panose="03000502040302020204" pitchFamily="66" charset="0"/>
                <a:cs typeface="Cavolini" panose="03000502040302020204" pitchFamily="66" charset="0"/>
              </a:rPr>
              <a:t>- Udirs hefte: Barns trivsel – voksnes ansvar. </a:t>
            </a:r>
            <a:br>
              <a:rPr lang="nb-NO" sz="1600" b="0" dirty="0">
                <a:latin typeface="Cavolini" panose="03000502040302020204" pitchFamily="66" charset="0"/>
                <a:cs typeface="Cavolini" panose="03000502040302020204" pitchFamily="66" charset="0"/>
              </a:rPr>
            </a:br>
            <a:br>
              <a:rPr lang="nb-NO" sz="1600" b="0" dirty="0">
                <a:latin typeface="Cavolini" panose="03000502040302020204" pitchFamily="66" charset="0"/>
                <a:cs typeface="Cavolini" panose="03000502040302020204" pitchFamily="66" charset="0"/>
              </a:rPr>
            </a:br>
            <a:r>
              <a:rPr lang="nb-NO" sz="1600" b="0" dirty="0">
                <a:latin typeface="Cavolini" panose="03000502040302020204" pitchFamily="66" charset="0"/>
                <a:cs typeface="Cavolini" panose="03000502040302020204" pitchFamily="66" charset="0"/>
              </a:rPr>
              <a:t>- Rammeplan for barnehagen</a:t>
            </a:r>
            <a:br>
              <a:rPr lang="nb-NO" sz="1600" b="0" dirty="0">
                <a:latin typeface="Cavolini" panose="03000502040302020204" pitchFamily="66" charset="0"/>
                <a:cs typeface="Cavolini" panose="03000502040302020204" pitchFamily="66" charset="0"/>
              </a:rPr>
            </a:br>
            <a:br>
              <a:rPr lang="nb-NO" sz="1600" b="0" dirty="0">
                <a:latin typeface="Cavolini" panose="03000502040302020204" pitchFamily="66" charset="0"/>
                <a:cs typeface="Cavolini" panose="03000502040302020204" pitchFamily="66" charset="0"/>
              </a:rPr>
            </a:br>
            <a:r>
              <a:rPr lang="nb-NO" sz="1600" b="0" dirty="0">
                <a:latin typeface="Cavolini" panose="03000502040302020204" pitchFamily="66" charset="0"/>
                <a:cs typeface="Cavolini" panose="03000502040302020204" pitchFamily="66" charset="0"/>
              </a:rPr>
              <a:t>- Foredrag Birgitte Fjørtoft – ja vi SKAL leke</a:t>
            </a:r>
            <a:br>
              <a:rPr lang="nb-NO" sz="1600" b="0" dirty="0">
                <a:latin typeface="Cavolini" panose="03000502040302020204" pitchFamily="66" charset="0"/>
                <a:cs typeface="Cavolini" panose="03000502040302020204" pitchFamily="66" charset="0"/>
              </a:rPr>
            </a:br>
            <a:br>
              <a:rPr lang="nb-NO" sz="1600" b="0" dirty="0">
                <a:latin typeface="Cavolini" panose="03000502040302020204" pitchFamily="66" charset="0"/>
                <a:cs typeface="Cavolini" panose="03000502040302020204" pitchFamily="66" charset="0"/>
              </a:rPr>
            </a:br>
            <a:r>
              <a:rPr lang="nb-NO" sz="1600" b="0" dirty="0">
                <a:latin typeface="Cavolini" panose="03000502040302020204" pitchFamily="66" charset="0"/>
                <a:cs typeface="Cavolini" panose="03000502040302020204" pitchFamily="66" charset="0"/>
              </a:rPr>
              <a:t>- Statped.no</a:t>
            </a:r>
            <a:br>
              <a:rPr lang="nb-NO" sz="1600" b="0" dirty="0">
                <a:latin typeface="Cavolini" panose="03000502040302020204" pitchFamily="66" charset="0"/>
                <a:cs typeface="Cavolini" panose="03000502040302020204" pitchFamily="66" charset="0"/>
              </a:rPr>
            </a:br>
            <a:br>
              <a:rPr lang="nb-NO" sz="1600" b="0" dirty="0">
                <a:latin typeface="Cavolini" panose="03000502040302020204" pitchFamily="66" charset="0"/>
                <a:cs typeface="Cavolini" panose="03000502040302020204" pitchFamily="66" charset="0"/>
              </a:rPr>
            </a:br>
            <a:r>
              <a:rPr lang="nb-NO" sz="1600" b="0" dirty="0">
                <a:latin typeface="Cavolini" panose="03000502040302020204" pitchFamily="66" charset="0"/>
                <a:cs typeface="Cavolini" panose="03000502040302020204" pitchFamily="66" charset="0"/>
              </a:rPr>
              <a:t>- Kari Pape: «Lek og inkludering i barnehagen»</a:t>
            </a:r>
            <a:br>
              <a:rPr lang="nb-NO" sz="1600" dirty="0">
                <a:latin typeface="Cavolini" panose="03000502040302020204" pitchFamily="66" charset="0"/>
                <a:cs typeface="Cavolini" panose="03000502040302020204" pitchFamily="66" charset="0"/>
              </a:rPr>
            </a:br>
            <a:r>
              <a:rPr lang="nb-NO" sz="1600" dirty="0">
                <a:latin typeface="Cavolini" panose="03000502040302020204" pitchFamily="66" charset="0"/>
                <a:cs typeface="Cavolini" panose="03000502040302020204" pitchFamily="66" charset="0"/>
              </a:rPr>
              <a:t> </a:t>
            </a:r>
            <a:br>
              <a:rPr lang="nb-NO" sz="4000" dirty="0"/>
            </a:br>
            <a:br>
              <a:rPr lang="nb-NO" sz="4000" dirty="0"/>
            </a:br>
            <a:endParaRPr lang="nb-NO" dirty="0"/>
          </a:p>
        </p:txBody>
      </p:sp>
      <p:sp>
        <p:nvSpPr>
          <p:cNvPr id="14" name="Plassholder for tekst 13">
            <a:extLst>
              <a:ext uri="{FF2B5EF4-FFF2-40B4-BE49-F238E27FC236}">
                <a16:creationId xmlns:a16="http://schemas.microsoft.com/office/drawing/2014/main" id="{0C4DDB1B-5931-4908-A374-C31F81FD238F}"/>
              </a:ext>
            </a:extLst>
          </p:cNvPr>
          <p:cNvSpPr>
            <a:spLocks noGrp="1"/>
          </p:cNvSpPr>
          <p:nvPr>
            <p:ph type="body" sz="quarter" idx="12"/>
          </p:nvPr>
        </p:nvSpPr>
        <p:spPr>
          <a:xfrm>
            <a:off x="457200" y="9128760"/>
            <a:ext cx="6858000" cy="518160"/>
          </a:xfrm>
        </p:spPr>
        <p:txBody>
          <a:bodyPr rtlCol="0" anchor="b"/>
          <a:lstStyle/>
          <a:p>
            <a:pPr rtl="0"/>
            <a:r>
              <a:rPr lang="nb-NO" dirty="0" err="1"/>
              <a:t>www.frydenborg.barnehage.no</a:t>
            </a:r>
            <a:endParaRPr lang="nb-NO" dirty="0"/>
          </a:p>
        </p:txBody>
      </p:sp>
    </p:spTree>
    <p:extLst>
      <p:ext uri="{BB962C8B-B14F-4D97-AF65-F5344CB8AC3E}">
        <p14:creationId xmlns:p14="http://schemas.microsoft.com/office/powerpoint/2010/main" val="3892574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lassholder for bilde 29" descr="illustrasjon med to barn som leker på stranden og i vannet">
            <a:extLst>
              <a:ext uri="{FF2B5EF4-FFF2-40B4-BE49-F238E27FC236}">
                <a16:creationId xmlns:a16="http://schemas.microsoft.com/office/drawing/2014/main" id="{66C2258F-6916-43C2-8BCA-9B67FDE26EB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p:pic>
      <p:sp>
        <p:nvSpPr>
          <p:cNvPr id="4" name="Tittel 3">
            <a:extLst>
              <a:ext uri="{FF2B5EF4-FFF2-40B4-BE49-F238E27FC236}">
                <a16:creationId xmlns:a16="http://schemas.microsoft.com/office/drawing/2014/main" id="{BDFDE533-5A13-4874-8E59-7E61FF141CF9}"/>
              </a:ext>
            </a:extLst>
          </p:cNvPr>
          <p:cNvSpPr>
            <a:spLocks noGrp="1"/>
          </p:cNvSpPr>
          <p:nvPr>
            <p:ph type="ctrTitle"/>
          </p:nvPr>
        </p:nvSpPr>
        <p:spPr>
          <a:xfrm>
            <a:off x="434340" y="393524"/>
            <a:ext cx="6858000" cy="739339"/>
          </a:xfrm>
        </p:spPr>
        <p:txBody>
          <a:bodyPr rtlCol="0"/>
          <a:lstStyle/>
          <a:p>
            <a:pPr rtl="0"/>
            <a:r>
              <a:rPr lang="nb-NO" sz="4800" dirty="0"/>
              <a:t>Beskrivelse av prosjektet</a:t>
            </a:r>
          </a:p>
        </p:txBody>
      </p:sp>
      <p:sp>
        <p:nvSpPr>
          <p:cNvPr id="3" name="Plassholder for tekst 2">
            <a:extLst>
              <a:ext uri="{FF2B5EF4-FFF2-40B4-BE49-F238E27FC236}">
                <a16:creationId xmlns:a16="http://schemas.microsoft.com/office/drawing/2014/main" id="{386001A7-182B-4630-8DBD-59C0461EC562}"/>
              </a:ext>
            </a:extLst>
          </p:cNvPr>
          <p:cNvSpPr>
            <a:spLocks noGrp="1"/>
          </p:cNvSpPr>
          <p:nvPr>
            <p:ph type="body" sz="quarter" idx="11"/>
          </p:nvPr>
        </p:nvSpPr>
        <p:spPr>
          <a:xfrm>
            <a:off x="228599" y="1526387"/>
            <a:ext cx="7332785" cy="5077612"/>
          </a:xfrm>
        </p:spPr>
        <p:txBody>
          <a:bodyPr rtlCol="0">
            <a:normAutofit/>
          </a:bodyPr>
          <a:lstStyle/>
          <a:p>
            <a:pPr rtl="0">
              <a:lnSpc>
                <a:spcPct val="100000"/>
              </a:lnSpc>
            </a:pPr>
            <a:r>
              <a:rPr lang="nb-NO" sz="1400" dirty="0">
                <a:solidFill>
                  <a:schemeClr val="tx1"/>
                </a:solidFill>
                <a:latin typeface="Cavolini" panose="03000502040302020204" pitchFamily="66" charset="0"/>
                <a:ea typeface="Yu Mincho" panose="02020400000000000000" pitchFamily="18" charset="-128"/>
                <a:cs typeface="Cavolini" panose="03000502040302020204" pitchFamily="66" charset="0"/>
              </a:rPr>
              <a:t>Denne planen er et tillegg til virksomhetsplan 2022-2026 og må sees i sammenheng med denne.  Vi fortsetter arbeidet med inkluderende praksis i barnehagen. Samt deltakelsen i ReKomp – regionalt kompetanseløft. Vi samarbeider med UIA og deltar på samlinger denne høsten: </a:t>
            </a:r>
            <a:r>
              <a:rPr lang="nb-NO" sz="1400" b="1" dirty="0">
                <a:solidFill>
                  <a:schemeClr val="tx1"/>
                </a:solidFill>
                <a:latin typeface="Cavolini" panose="03000502040302020204" pitchFamily="66" charset="0"/>
                <a:ea typeface="Yu Mincho" panose="02020400000000000000" pitchFamily="18" charset="-128"/>
                <a:cs typeface="Cavolini" panose="03000502040302020204" pitchFamily="66" charset="0"/>
              </a:rPr>
              <a:t>Spesialpedagogikk og inkluderende praksis. </a:t>
            </a:r>
          </a:p>
          <a:p>
            <a:pPr rtl="0">
              <a:lnSpc>
                <a:spcPct val="100000"/>
              </a:lnSpc>
            </a:pPr>
            <a:endParaRPr lang="nb-NO" sz="1400" dirty="0">
              <a:solidFill>
                <a:schemeClr val="tx1"/>
              </a:solidFill>
              <a:latin typeface="Cavolini" panose="03000502040302020204" pitchFamily="66" charset="0"/>
              <a:ea typeface="Yu Mincho" panose="02020400000000000000" pitchFamily="18" charset="-128"/>
              <a:cs typeface="Cavolini" panose="03000502040302020204" pitchFamily="66" charset="0"/>
            </a:endParaRPr>
          </a:p>
          <a:p>
            <a:pPr rtl="0">
              <a:lnSpc>
                <a:spcPct val="100000"/>
              </a:lnSpc>
            </a:pPr>
            <a:r>
              <a:rPr lang="nb-NO" sz="1400" dirty="0">
                <a:solidFill>
                  <a:schemeClr val="tx1"/>
                </a:solidFill>
                <a:latin typeface="Cavolini" panose="03000502040302020204" pitchFamily="66" charset="0"/>
                <a:ea typeface="Yu Mincho" panose="02020400000000000000" pitchFamily="18" charset="-128"/>
                <a:cs typeface="Cavolini" panose="03000502040302020204" pitchFamily="66" charset="0"/>
              </a:rPr>
              <a:t>Vi startet barnehageåret 2022-2023 med å jobbe mot mangfold og inkludering. Dette skal nå naturlig gå inn i arbeidet med inkluderende praksis. </a:t>
            </a:r>
          </a:p>
          <a:p>
            <a:pPr rtl="0">
              <a:lnSpc>
                <a:spcPct val="100000"/>
              </a:lnSpc>
            </a:pPr>
            <a:endParaRPr lang="nb-NO" sz="1400" dirty="0">
              <a:solidFill>
                <a:schemeClr val="tx1"/>
              </a:solidFill>
              <a:latin typeface="Cavolini" panose="03000502040302020204" pitchFamily="66" charset="0"/>
              <a:ea typeface="Yu Mincho" panose="02020400000000000000" pitchFamily="18" charset="-128"/>
              <a:cs typeface="Cavolini" panose="03000502040302020204" pitchFamily="66" charset="0"/>
            </a:endParaRPr>
          </a:p>
          <a:p>
            <a:pPr rtl="0">
              <a:lnSpc>
                <a:spcPct val="100000"/>
              </a:lnSpc>
            </a:pPr>
            <a:r>
              <a:rPr lang="nb-NO" sz="1400" dirty="0">
                <a:solidFill>
                  <a:schemeClr val="tx1"/>
                </a:solidFill>
                <a:latin typeface="Cavolini" panose="03000502040302020204" pitchFamily="66" charset="0"/>
                <a:ea typeface="Yu Mincho" panose="02020400000000000000" pitchFamily="18" charset="-128"/>
                <a:cs typeface="Cavolini" panose="03000502040302020204" pitchFamily="66" charset="0"/>
              </a:rPr>
              <a:t>Vi har et mangfold av både små og store mennesker i barnehagen vår. Og alle skal ha et meningsfylt opphold i barnehagen vår. Ut fra sine egne forutsetninger og funksjonsnivå. </a:t>
            </a:r>
          </a:p>
          <a:p>
            <a:pPr rtl="0">
              <a:lnSpc>
                <a:spcPct val="100000"/>
              </a:lnSpc>
            </a:pPr>
            <a:endParaRPr lang="nb-NO" sz="1400" dirty="0">
              <a:solidFill>
                <a:schemeClr val="tx1"/>
              </a:solidFill>
              <a:latin typeface="Cavolini" panose="03000502040302020204" pitchFamily="66" charset="0"/>
              <a:ea typeface="Yu Mincho" panose="02020400000000000000" pitchFamily="18" charset="-128"/>
              <a:cs typeface="Cavolini" panose="03000502040302020204" pitchFamily="66" charset="0"/>
            </a:endParaRPr>
          </a:p>
          <a:p>
            <a:pPr rtl="0">
              <a:lnSpc>
                <a:spcPct val="100000"/>
              </a:lnSpc>
            </a:pPr>
            <a:r>
              <a:rPr lang="nb-NO" sz="1400" dirty="0">
                <a:solidFill>
                  <a:schemeClr val="tx1"/>
                </a:solidFill>
                <a:latin typeface="Cavolini" panose="03000502040302020204" pitchFamily="66" charset="0"/>
                <a:ea typeface="Yu Mincho" panose="02020400000000000000" pitchFamily="18" charset="-128"/>
                <a:cs typeface="Cavolini" panose="03000502040302020204" pitchFamily="66" charset="0"/>
              </a:rPr>
              <a:t>I år vil vi jobbet med dette temaet gjennom </a:t>
            </a:r>
            <a:r>
              <a:rPr lang="nb-NO" sz="1400" b="1" dirty="0">
                <a:solidFill>
                  <a:schemeClr val="tx1"/>
                </a:solidFill>
                <a:latin typeface="Cavolini" panose="03000502040302020204" pitchFamily="66" charset="0"/>
                <a:ea typeface="Yu Mincho" panose="02020400000000000000" pitchFamily="18" charset="-128"/>
                <a:cs typeface="Cavolini" panose="03000502040302020204" pitchFamily="66" charset="0"/>
              </a:rPr>
              <a:t>inkluderende lek og lekemiljøer og språkstimulering i barnehage. </a:t>
            </a:r>
          </a:p>
          <a:p>
            <a:pPr rtl="0">
              <a:lnSpc>
                <a:spcPct val="100000"/>
              </a:lnSpc>
            </a:pPr>
            <a:r>
              <a:rPr lang="nb-NO" sz="1400" b="1" dirty="0">
                <a:solidFill>
                  <a:schemeClr val="tx1"/>
                </a:solidFill>
                <a:latin typeface="Cavolini" panose="03000502040302020204" pitchFamily="66" charset="0"/>
                <a:ea typeface="Yu Mincho" panose="02020400000000000000" pitchFamily="18" charset="-128"/>
                <a:cs typeface="Cavolini" panose="03000502040302020204" pitchFamily="66" charset="0"/>
              </a:rPr>
              <a:t>Vi skal ta i bruk ASK som verktøy		</a:t>
            </a:r>
          </a:p>
          <a:p>
            <a:pPr rtl="0">
              <a:lnSpc>
                <a:spcPct val="100000"/>
              </a:lnSpc>
            </a:pPr>
            <a:r>
              <a:rPr lang="nb-NO" sz="1400" b="1" dirty="0">
                <a:solidFill>
                  <a:schemeClr val="tx1"/>
                </a:solidFill>
                <a:latin typeface="Cavolini" panose="03000502040302020204" pitchFamily="66" charset="0"/>
                <a:ea typeface="Yu Mincho" panose="02020400000000000000" pitchFamily="18" charset="-128"/>
                <a:cs typeface="Cavolini" panose="03000502040302020204" pitchFamily="66" charset="0"/>
              </a:rPr>
              <a:t>I arbeide med språkstimulering. </a:t>
            </a:r>
          </a:p>
        </p:txBody>
      </p:sp>
      <p:sp>
        <p:nvSpPr>
          <p:cNvPr id="6" name="Plassholder for tekst 5">
            <a:extLst>
              <a:ext uri="{FF2B5EF4-FFF2-40B4-BE49-F238E27FC236}">
                <a16:creationId xmlns:a16="http://schemas.microsoft.com/office/drawing/2014/main" id="{98930876-82A2-0582-68CF-205B21C7745D}"/>
              </a:ext>
            </a:extLst>
          </p:cNvPr>
          <p:cNvSpPr>
            <a:spLocks noGrp="1"/>
          </p:cNvSpPr>
          <p:nvPr>
            <p:ph type="body" sz="quarter" idx="12"/>
          </p:nvPr>
        </p:nvSpPr>
        <p:spPr>
          <a:xfrm>
            <a:off x="457200" y="9073663"/>
            <a:ext cx="6812280" cy="720968"/>
          </a:xfrm>
          <a:ln/>
        </p:spPr>
        <p:style>
          <a:lnRef idx="1">
            <a:schemeClr val="accent1"/>
          </a:lnRef>
          <a:fillRef idx="3">
            <a:schemeClr val="accent1"/>
          </a:fillRef>
          <a:effectRef idx="2">
            <a:schemeClr val="accent1"/>
          </a:effectRef>
          <a:fontRef idx="minor">
            <a:schemeClr val="lt1"/>
          </a:fontRef>
        </p:style>
        <p:txBody>
          <a:bodyPr/>
          <a:lstStyle/>
          <a:p>
            <a:r>
              <a:rPr lang="nb-NO" b="1" dirty="0"/>
              <a:t>Hver avdeling lager en egen årsplan med denne planen som utgangspunkt. </a:t>
            </a:r>
          </a:p>
        </p:txBody>
      </p:sp>
    </p:spTree>
    <p:extLst>
      <p:ext uri="{BB962C8B-B14F-4D97-AF65-F5344CB8AC3E}">
        <p14:creationId xmlns:p14="http://schemas.microsoft.com/office/powerpoint/2010/main" val="898538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EFC9BBE9-FB4E-93C0-4F88-4DBCDE8E1D72}"/>
              </a:ext>
            </a:extLst>
          </p:cNvPr>
          <p:cNvSpPr>
            <a:spLocks noGrp="1"/>
          </p:cNvSpPr>
          <p:nvPr>
            <p:ph type="body" sz="quarter" idx="11"/>
          </p:nvPr>
        </p:nvSpPr>
        <p:spPr>
          <a:xfrm rot="10800000" flipV="1">
            <a:off x="711200" y="4278086"/>
            <a:ext cx="6258560" cy="5446206"/>
          </a:xfrm>
        </p:spPr>
        <p:txBody>
          <a:bodyPr>
            <a:normAutofit/>
          </a:bodyPr>
          <a:lstStyle/>
          <a:p>
            <a:pPr algn="l"/>
            <a:r>
              <a:rPr lang="nb-NO" sz="1400" u="none" strike="noStrike" dirty="0">
                <a:effectLst/>
                <a:latin typeface="Cavolini" panose="03000502040302020204" pitchFamily="66" charset="0"/>
                <a:cs typeface="Cavolini" panose="03000502040302020204" pitchFamily="66" charset="0"/>
              </a:rPr>
              <a:t>Inkluderende praksis handler </a:t>
            </a:r>
            <a:r>
              <a:rPr lang="nb-NO" sz="1400" dirty="0">
                <a:latin typeface="Cavolini" panose="03000502040302020204" pitchFamily="66" charset="0"/>
                <a:cs typeface="Cavolini" panose="03000502040302020204" pitchFamily="66" charset="0"/>
              </a:rPr>
              <a:t>i stor grad om våre forpliktelser i forhold til barnehagelovens § 37. </a:t>
            </a:r>
          </a:p>
          <a:p>
            <a:pPr algn="l"/>
            <a:r>
              <a:rPr lang="nb-NO" sz="1400" u="none" strike="noStrike" dirty="0">
                <a:effectLst/>
                <a:latin typeface="Cavolini" panose="03000502040302020204" pitchFamily="66" charset="0"/>
                <a:cs typeface="Cavolini" panose="03000502040302020204" pitchFamily="66" charset="0"/>
              </a:rPr>
              <a:t>Vi er en barnehage med mange forskjellige nasjonaliteter, familiebakgrunn og funksjonsnivå blant annet. </a:t>
            </a:r>
            <a:r>
              <a:rPr lang="nb-NO" sz="1400" dirty="0">
                <a:latin typeface="Cavolini" panose="03000502040302020204" pitchFamily="66" charset="0"/>
                <a:cs typeface="Cavolini" panose="03000502040302020204" pitchFamily="66" charset="0"/>
              </a:rPr>
              <a:t>Barnehagen må dette barnehageåret legge spesielt til rette etter § 37 for følgende områder. </a:t>
            </a:r>
          </a:p>
          <a:p>
            <a:pPr algn="l"/>
            <a:endParaRPr lang="nb-NO" sz="1400" u="none" strike="noStrike" dirty="0">
              <a:effectLst/>
              <a:latin typeface="Cavolini" panose="03000502040302020204" pitchFamily="66" charset="0"/>
              <a:cs typeface="Cavolini" panose="03000502040302020204" pitchFamily="66" charset="0"/>
            </a:endParaRPr>
          </a:p>
          <a:p>
            <a:pPr marL="285750" indent="-285750" algn="l">
              <a:buFont typeface="Arial" panose="020B0604020202020204" pitchFamily="34" charset="0"/>
              <a:buChar char="•"/>
            </a:pPr>
            <a:r>
              <a:rPr lang="nb-NO" sz="1400" dirty="0">
                <a:latin typeface="Cavolini" panose="03000502040302020204" pitchFamily="66" charset="0"/>
                <a:cs typeface="Cavolini" panose="03000502040302020204" pitchFamily="66" charset="0"/>
              </a:rPr>
              <a:t>Barn som er flerspråklige. </a:t>
            </a:r>
          </a:p>
          <a:p>
            <a:pPr marL="285750" indent="-285750" algn="l">
              <a:buFont typeface="Arial" panose="020B0604020202020204" pitchFamily="34" charset="0"/>
              <a:buChar char="•"/>
            </a:pPr>
            <a:r>
              <a:rPr lang="nb-NO" sz="1400" dirty="0">
                <a:latin typeface="Cavolini" panose="03000502040302020204" pitchFamily="66" charset="0"/>
                <a:cs typeface="Cavolini" panose="03000502040302020204" pitchFamily="66" charset="0"/>
              </a:rPr>
              <a:t>Barn med forsinket språkutvikling</a:t>
            </a:r>
          </a:p>
          <a:p>
            <a:pPr marL="285750" indent="-285750" algn="l">
              <a:buFont typeface="Arial" panose="020B0604020202020204" pitchFamily="34" charset="0"/>
              <a:buChar char="•"/>
            </a:pPr>
            <a:r>
              <a:rPr lang="nb-NO" sz="1400" u="none" strike="noStrike" dirty="0">
                <a:effectLst/>
                <a:latin typeface="Cavolini" panose="03000502040302020204" pitchFamily="66" charset="0"/>
                <a:cs typeface="Cavolini" panose="03000502040302020204" pitchFamily="66" charset="0"/>
              </a:rPr>
              <a:t>Barn med hørselsproblematikk</a:t>
            </a:r>
          </a:p>
          <a:p>
            <a:pPr marL="285750" indent="-285750" algn="l">
              <a:buFont typeface="Arial" panose="020B0604020202020204" pitchFamily="34" charset="0"/>
              <a:buChar char="•"/>
            </a:pPr>
            <a:r>
              <a:rPr lang="nb-NO" sz="1400" dirty="0">
                <a:latin typeface="Cavolini" panose="03000502040302020204" pitchFamily="66" charset="0"/>
                <a:cs typeface="Cavolini" panose="03000502040302020204" pitchFamily="66" charset="0"/>
              </a:rPr>
              <a:t>Barn som er høysensitive</a:t>
            </a:r>
          </a:p>
          <a:p>
            <a:pPr marL="285750" indent="-285750" algn="l">
              <a:buFont typeface="Arial" panose="020B0604020202020204" pitchFamily="34" charset="0"/>
              <a:buChar char="•"/>
            </a:pPr>
            <a:r>
              <a:rPr lang="nb-NO" sz="1400" u="none" strike="noStrike" dirty="0">
                <a:effectLst/>
                <a:latin typeface="Cavolini" panose="03000502040302020204" pitchFamily="66" charset="0"/>
                <a:cs typeface="Cavolini" panose="03000502040302020204" pitchFamily="66" charset="0"/>
              </a:rPr>
              <a:t>Barn med Cøliaki</a:t>
            </a:r>
          </a:p>
          <a:p>
            <a:pPr marL="285750" indent="-285750" algn="l">
              <a:buFont typeface="Arial" panose="020B0604020202020204" pitchFamily="34" charset="0"/>
              <a:buChar char="•"/>
            </a:pPr>
            <a:r>
              <a:rPr lang="nb-NO" sz="1400" dirty="0">
                <a:latin typeface="Cavolini" panose="03000502040302020204" pitchFamily="66" charset="0"/>
                <a:cs typeface="Cavolini" panose="03000502040302020204" pitchFamily="66" charset="0"/>
              </a:rPr>
              <a:t>Barn med utfordringer opp mot autismespekteret. </a:t>
            </a:r>
          </a:p>
          <a:p>
            <a:pPr marL="285750" indent="-285750" algn="l">
              <a:buFont typeface="Arial" panose="020B0604020202020204" pitchFamily="34" charset="0"/>
              <a:buChar char="•"/>
            </a:pPr>
            <a:r>
              <a:rPr lang="nb-NO" sz="1400" dirty="0">
                <a:latin typeface="Cavolini" panose="03000502040302020204" pitchFamily="66" charset="0"/>
                <a:cs typeface="Cavolini" panose="03000502040302020204" pitchFamily="66" charset="0"/>
              </a:rPr>
              <a:t>Barn med kognitive utfordringer</a:t>
            </a:r>
          </a:p>
          <a:p>
            <a:pPr marL="285750" indent="-285750" algn="l">
              <a:buFont typeface="Arial" panose="020B0604020202020204" pitchFamily="34" charset="0"/>
              <a:buChar char="•"/>
            </a:pPr>
            <a:r>
              <a:rPr lang="nb-NO" sz="1400" dirty="0">
                <a:latin typeface="Cavolini" panose="03000502040302020204" pitchFamily="66" charset="0"/>
                <a:cs typeface="Cavolini" panose="03000502040302020204" pitchFamily="66" charset="0"/>
              </a:rPr>
              <a:t>Barn med hjertefeil og bruk av PEG</a:t>
            </a:r>
          </a:p>
          <a:p>
            <a:pPr marL="285750" indent="-285750" algn="l">
              <a:buFont typeface="Arial" panose="020B0604020202020204" pitchFamily="34" charset="0"/>
              <a:buChar char="•"/>
            </a:pPr>
            <a:r>
              <a:rPr lang="nb-NO" sz="1400" u="none" strike="noStrike" dirty="0">
                <a:effectLst/>
                <a:latin typeface="Cavolini" panose="03000502040302020204" pitchFamily="66" charset="0"/>
                <a:cs typeface="Cavolini" panose="03000502040302020204" pitchFamily="66" charset="0"/>
              </a:rPr>
              <a:t>Alle barn skal oppleve et inkluderende lekemiljø i barnehagen. </a:t>
            </a:r>
          </a:p>
          <a:p>
            <a:pPr marL="285750" indent="-285750" algn="l">
              <a:buFont typeface="Arial" panose="020B0604020202020204" pitchFamily="34" charset="0"/>
              <a:buChar char="•"/>
            </a:pPr>
            <a:endParaRPr lang="nb-NO" sz="1300" u="none" strike="noStrike" dirty="0">
              <a:effectLst/>
              <a:latin typeface="Cavolini" panose="03000502040302020204" pitchFamily="66" charset="0"/>
              <a:cs typeface="Cavolini" panose="03000502040302020204" pitchFamily="66" charset="0"/>
            </a:endParaRPr>
          </a:p>
          <a:p>
            <a:pPr marL="285750" indent="-285750" algn="l">
              <a:buFont typeface="Arial" panose="020B0604020202020204" pitchFamily="34" charset="0"/>
              <a:buChar char="•"/>
            </a:pPr>
            <a:r>
              <a:rPr lang="nb-NO" sz="1300" dirty="0">
                <a:latin typeface="Cavolini" panose="03000502040302020204" pitchFamily="66" charset="0"/>
                <a:cs typeface="Cavolini" panose="03000502040302020204" pitchFamily="66" charset="0"/>
              </a:rPr>
              <a:t>Dette er et stort ansvar for alle oss som jobber i barnehagen og må sørge for gode rutiner for informasjonsflyt. </a:t>
            </a:r>
            <a:endParaRPr lang="nb-NO" sz="1300" u="none" strike="noStrike" dirty="0">
              <a:effectLst/>
              <a:latin typeface="Cavolini" panose="03000502040302020204" pitchFamily="66" charset="0"/>
              <a:cs typeface="Cavolini" panose="03000502040302020204" pitchFamily="66" charset="0"/>
            </a:endParaRPr>
          </a:p>
          <a:p>
            <a:endParaRPr lang="nb-NO" dirty="0"/>
          </a:p>
        </p:txBody>
      </p:sp>
      <p:sp>
        <p:nvSpPr>
          <p:cNvPr id="2" name="TekstSylinder 1">
            <a:extLst>
              <a:ext uri="{FF2B5EF4-FFF2-40B4-BE49-F238E27FC236}">
                <a16:creationId xmlns:a16="http://schemas.microsoft.com/office/drawing/2014/main" id="{B56E63E6-C13C-8E69-B919-414C12938214}"/>
              </a:ext>
            </a:extLst>
          </p:cNvPr>
          <p:cNvSpPr txBox="1"/>
          <p:nvPr/>
        </p:nvSpPr>
        <p:spPr>
          <a:xfrm>
            <a:off x="571500" y="510719"/>
            <a:ext cx="6398259" cy="769441"/>
          </a:xfrm>
          <a:prstGeom prst="rect">
            <a:avLst/>
          </a:prstGeom>
          <a:noFill/>
        </p:spPr>
        <p:txBody>
          <a:bodyPr wrap="square" rtlCol="0">
            <a:spAutoFit/>
          </a:bodyPr>
          <a:lstStyle/>
          <a:p>
            <a:r>
              <a:rPr lang="nb-NO" sz="4400" dirty="0">
                <a:solidFill>
                  <a:schemeClr val="bg1"/>
                </a:solidFill>
                <a:latin typeface="+mj-lt"/>
              </a:rPr>
              <a:t>tilrettelegging ifht § 37 – </a:t>
            </a:r>
            <a:r>
              <a:rPr lang="nb-NO" sz="4400" dirty="0" err="1">
                <a:solidFill>
                  <a:schemeClr val="bg1"/>
                </a:solidFill>
                <a:latin typeface="+mj-lt"/>
              </a:rPr>
              <a:t>Bhg’e</a:t>
            </a:r>
            <a:r>
              <a:rPr lang="nb-NO" sz="4400" dirty="0">
                <a:solidFill>
                  <a:schemeClr val="bg1"/>
                </a:solidFill>
                <a:latin typeface="+mj-lt"/>
              </a:rPr>
              <a:t>-loven</a:t>
            </a:r>
          </a:p>
        </p:txBody>
      </p:sp>
      <p:pic>
        <p:nvPicPr>
          <p:cNvPr id="9" name="Plassholder for bilde 8" descr="Et bilde som inneholder person, klær, Menneskeansikt, innendørs&#10;&#10;Automatisk generert beskrivelse">
            <a:extLst>
              <a:ext uri="{FF2B5EF4-FFF2-40B4-BE49-F238E27FC236}">
                <a16:creationId xmlns:a16="http://schemas.microsoft.com/office/drawing/2014/main" id="{F25CE957-7B44-3DC3-CA70-13B7F96FE1D5}"/>
              </a:ext>
            </a:extLst>
          </p:cNvPr>
          <p:cNvPicPr>
            <a:picLocks noGrp="1" noChangeAspect="1"/>
          </p:cNvPicPr>
          <p:nvPr>
            <p:ph type="pic" sz="quarter" idx="10"/>
          </p:nvPr>
        </p:nvPicPr>
        <p:blipFill>
          <a:blip r:embed="rId2"/>
          <a:srcRect l="25735" r="25735"/>
          <a:stretch>
            <a:fillRect/>
          </a:stretch>
        </p:blipFill>
        <p:spPr>
          <a:xfrm rot="5400000">
            <a:off x="2349342" y="927227"/>
            <a:ext cx="2292724" cy="3543300"/>
          </a:xfrm>
        </p:spPr>
      </p:pic>
    </p:spTree>
    <p:extLst>
      <p:ext uri="{BB962C8B-B14F-4D97-AF65-F5344CB8AC3E}">
        <p14:creationId xmlns:p14="http://schemas.microsoft.com/office/powerpoint/2010/main" val="3105863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EFC9BBE9-FB4E-93C0-4F88-4DBCDE8E1D72}"/>
              </a:ext>
            </a:extLst>
          </p:cNvPr>
          <p:cNvSpPr>
            <a:spLocks noGrp="1"/>
          </p:cNvSpPr>
          <p:nvPr>
            <p:ph type="body" sz="quarter" idx="11"/>
          </p:nvPr>
        </p:nvSpPr>
        <p:spPr>
          <a:xfrm rot="10800000" flipV="1">
            <a:off x="246184" y="1638300"/>
            <a:ext cx="7262446" cy="7775523"/>
          </a:xfrm>
        </p:spPr>
        <p:txBody>
          <a:bodyPr>
            <a:normAutofit/>
          </a:bodyPr>
          <a:lstStyle/>
          <a:p>
            <a:pPr algn="l"/>
            <a:r>
              <a:rPr lang="nb-NO" sz="1400" b="1" i="0" u="none" strike="noStrike" dirty="0">
                <a:effectLst/>
                <a:latin typeface="Cavolini" panose="03000502040302020204" pitchFamily="66" charset="0"/>
                <a:cs typeface="Cavolini" panose="03000502040302020204" pitchFamily="66" charset="0"/>
              </a:rPr>
              <a:t>Barnehagen skal ivareta barnas behov for lek</a:t>
            </a:r>
          </a:p>
          <a:p>
            <a:pPr algn="l"/>
            <a:r>
              <a:rPr lang="nb-NO" sz="1400" b="0" i="0" u="none" strike="noStrike" dirty="0">
                <a:effectLst/>
                <a:latin typeface="Cavolini" panose="03000502040302020204" pitchFamily="66" charset="0"/>
                <a:cs typeface="Cavolini" panose="03000502040302020204" pitchFamily="66" charset="0"/>
              </a:rPr>
              <a:t>Leken skal ha en sentral plass i barnehagen, og lekens egenverdi skal anerkjennes. Barnehagen skal gi gode vilkår for lek, vennskap og barnas egen kultur. </a:t>
            </a:r>
          </a:p>
          <a:p>
            <a:pPr algn="l"/>
            <a:r>
              <a:rPr lang="nb-NO" sz="1400" b="0" i="0" u="none" strike="noStrike" dirty="0">
                <a:effectLst/>
                <a:latin typeface="Cavolini" panose="03000502040302020204" pitchFamily="66" charset="0"/>
                <a:cs typeface="Cavolini" panose="03000502040302020204" pitchFamily="66" charset="0"/>
              </a:rPr>
              <a:t>Leken skal være en arena for barnas utvikling og læring, og for sosial og språklig samhandling. Barnehagen skal inspirere til og gi rom for ulike typer lek både ute og inne. </a:t>
            </a:r>
          </a:p>
          <a:p>
            <a:pPr algn="l"/>
            <a:r>
              <a:rPr lang="nb-NO" sz="1400" b="0" i="0" u="none" strike="noStrike" dirty="0">
                <a:effectLst/>
                <a:latin typeface="Cavolini" panose="03000502040302020204" pitchFamily="66" charset="0"/>
                <a:cs typeface="Cavolini" panose="03000502040302020204" pitchFamily="66" charset="0"/>
              </a:rPr>
              <a:t>Barnehagen skal bidra til at alle barn kan oppleve glede, humor, spenning og engasjement gjennom lek - alene og sammen med andre.</a:t>
            </a:r>
          </a:p>
          <a:p>
            <a:pPr algn="l"/>
            <a:endParaRPr lang="nb-NO" sz="1400" b="0" i="0" u="none" strike="noStrike" dirty="0">
              <a:effectLst/>
              <a:latin typeface="Cavolini" panose="03000502040302020204" pitchFamily="66" charset="0"/>
              <a:cs typeface="Cavolini" panose="03000502040302020204" pitchFamily="66" charset="0"/>
            </a:endParaRPr>
          </a:p>
          <a:p>
            <a:pPr algn="l"/>
            <a:r>
              <a:rPr lang="nb-NO" sz="1600" b="1" i="0" u="sng" strike="noStrike" dirty="0">
                <a:effectLst/>
                <a:latin typeface="Cavolini" panose="03000502040302020204" pitchFamily="66" charset="0"/>
                <a:cs typeface="Cavolini" panose="03000502040302020204" pitchFamily="66" charset="0"/>
              </a:rPr>
              <a:t>Personalet skal: </a:t>
            </a:r>
            <a:r>
              <a:rPr lang="nb-NO" sz="1600" i="0" u="sng" strike="noStrike" dirty="0">
                <a:effectLst/>
                <a:latin typeface="Cavolini" panose="03000502040302020204" pitchFamily="66" charset="0"/>
                <a:cs typeface="Cavolini" panose="03000502040302020204" pitchFamily="66" charset="0"/>
              </a:rPr>
              <a:t>(Rammeplanen 2017)</a:t>
            </a:r>
          </a:p>
          <a:p>
            <a:pPr algn="l">
              <a:buFont typeface="Arial" panose="020B0604020202020204" pitchFamily="34" charset="0"/>
              <a:buChar char="•"/>
            </a:pPr>
            <a:r>
              <a:rPr lang="nb-NO" sz="1400" b="0" i="0" u="none" strike="noStrike" dirty="0">
                <a:effectLst/>
                <a:latin typeface="Cavolini" panose="03000502040302020204" pitchFamily="66" charset="0"/>
                <a:cs typeface="Cavolini" panose="03000502040302020204" pitchFamily="66" charset="0"/>
              </a:rPr>
              <a:t> organisere rom, tid og lekemateriale for å inspirere til ulike typer lek</a:t>
            </a:r>
          </a:p>
          <a:p>
            <a:pPr algn="l">
              <a:buFont typeface="Arial" panose="020B0604020202020204" pitchFamily="34" charset="0"/>
              <a:buChar char="•"/>
            </a:pPr>
            <a:r>
              <a:rPr lang="nb-NO" sz="1400" dirty="0">
                <a:latin typeface="Cavolini" panose="03000502040302020204" pitchFamily="66" charset="0"/>
                <a:cs typeface="Cavolini" panose="03000502040302020204" pitchFamily="66" charset="0"/>
              </a:rPr>
              <a:t> </a:t>
            </a:r>
            <a:r>
              <a:rPr lang="nb-NO" sz="1400" b="0" i="0" u="none" strike="noStrike" dirty="0">
                <a:effectLst/>
                <a:latin typeface="Cavolini" panose="03000502040302020204" pitchFamily="66" charset="0"/>
                <a:cs typeface="Cavolini" panose="03000502040302020204" pitchFamily="66" charset="0"/>
              </a:rPr>
              <a:t>bidra til at barna får felles erfaringer som grunnlag for lek og legge til rette for utvikling av leketemaer</a:t>
            </a:r>
          </a:p>
          <a:p>
            <a:pPr algn="l">
              <a:buFont typeface="Arial" panose="020B0604020202020204" pitchFamily="34" charset="0"/>
              <a:buChar char="•"/>
            </a:pPr>
            <a:r>
              <a:rPr lang="nb-NO" sz="1400" dirty="0">
                <a:latin typeface="Cavolini" panose="03000502040302020204" pitchFamily="66" charset="0"/>
                <a:cs typeface="Cavolini" panose="03000502040302020204" pitchFamily="66" charset="0"/>
              </a:rPr>
              <a:t> </a:t>
            </a:r>
            <a:r>
              <a:rPr lang="nb-NO" sz="1400" b="0" i="0" u="none" strike="noStrike" dirty="0">
                <a:effectLst/>
                <a:latin typeface="Cavolini" panose="03000502040302020204" pitchFamily="66" charset="0"/>
                <a:cs typeface="Cavolini" panose="03000502040302020204" pitchFamily="66" charset="0"/>
              </a:rPr>
              <a:t>fremme et inkluderende miljø der alle barna kan delta i lek og erfare glede i lek</a:t>
            </a:r>
          </a:p>
          <a:p>
            <a:pPr algn="l">
              <a:buFont typeface="Arial" panose="020B0604020202020204" pitchFamily="34" charset="0"/>
              <a:buChar char="•"/>
            </a:pPr>
            <a:r>
              <a:rPr lang="nb-NO" sz="1400" b="0" i="0" u="none" strike="noStrike" dirty="0">
                <a:effectLst/>
                <a:latin typeface="Cavolini" panose="03000502040302020204" pitchFamily="66" charset="0"/>
                <a:cs typeface="Cavolini" panose="03000502040302020204" pitchFamily="66" charset="0"/>
              </a:rPr>
              <a:t> observere, analysere, støtte, delta i og berike leken på barnas premisser</a:t>
            </a:r>
          </a:p>
          <a:p>
            <a:pPr algn="l">
              <a:buFont typeface="Arial" panose="020B0604020202020204" pitchFamily="34" charset="0"/>
              <a:buChar char="•"/>
            </a:pPr>
            <a:r>
              <a:rPr lang="nb-NO" sz="1400" b="0" i="0" u="none" strike="noStrike" dirty="0">
                <a:effectLst/>
                <a:latin typeface="Cavolini" panose="03000502040302020204" pitchFamily="66" charset="0"/>
                <a:cs typeface="Cavolini" panose="03000502040302020204" pitchFamily="66" charset="0"/>
              </a:rPr>
              <a:t> veilede barna hvis leken medfører uheldige samspillsmønstre</a:t>
            </a:r>
          </a:p>
          <a:p>
            <a:pPr algn="l">
              <a:buFont typeface="Arial" panose="020B0604020202020204" pitchFamily="34" charset="0"/>
              <a:buChar char="•"/>
            </a:pPr>
            <a:r>
              <a:rPr lang="nb-NO" sz="1400" b="0" i="0" u="none" strike="noStrike" dirty="0">
                <a:effectLst/>
                <a:latin typeface="Cavolini" panose="03000502040302020204" pitchFamily="66" charset="0"/>
                <a:cs typeface="Cavolini" panose="03000502040302020204" pitchFamily="66" charset="0"/>
              </a:rPr>
              <a:t> være bevisst på og vurdere egen rolle og deltakelse i barnas lek</a:t>
            </a:r>
          </a:p>
          <a:p>
            <a:pPr algn="l">
              <a:buFont typeface="Arial" panose="020B0604020202020204" pitchFamily="34" charset="0"/>
              <a:buChar char="•"/>
            </a:pPr>
            <a:r>
              <a:rPr lang="nb-NO" sz="1400" b="0" i="0" u="none" strike="noStrike" dirty="0">
                <a:effectLst/>
                <a:latin typeface="Cavolini" panose="03000502040302020204" pitchFamily="66" charset="0"/>
                <a:cs typeface="Cavolini" panose="03000502040302020204" pitchFamily="66" charset="0"/>
              </a:rPr>
              <a:t> ta initiativ til lek og aktivt bidra til at alle kommer inn i leken.</a:t>
            </a:r>
          </a:p>
          <a:p>
            <a:endParaRPr lang="nb-NO" dirty="0"/>
          </a:p>
        </p:txBody>
      </p:sp>
      <p:sp>
        <p:nvSpPr>
          <p:cNvPr id="2" name="TekstSylinder 1">
            <a:extLst>
              <a:ext uri="{FF2B5EF4-FFF2-40B4-BE49-F238E27FC236}">
                <a16:creationId xmlns:a16="http://schemas.microsoft.com/office/drawing/2014/main" id="{B56E63E6-C13C-8E69-B919-414C12938214}"/>
              </a:ext>
            </a:extLst>
          </p:cNvPr>
          <p:cNvSpPr txBox="1"/>
          <p:nvPr/>
        </p:nvSpPr>
        <p:spPr>
          <a:xfrm>
            <a:off x="404734" y="644577"/>
            <a:ext cx="6430781" cy="769441"/>
          </a:xfrm>
          <a:prstGeom prst="rect">
            <a:avLst/>
          </a:prstGeom>
          <a:noFill/>
        </p:spPr>
        <p:txBody>
          <a:bodyPr wrap="square" rtlCol="0">
            <a:spAutoFit/>
          </a:bodyPr>
          <a:lstStyle/>
          <a:p>
            <a:r>
              <a:rPr lang="nb-NO" sz="4400" dirty="0">
                <a:solidFill>
                  <a:schemeClr val="bg1"/>
                </a:solidFill>
                <a:latin typeface="+mj-lt"/>
              </a:rPr>
              <a:t>Rammeplanen om lek: </a:t>
            </a:r>
          </a:p>
        </p:txBody>
      </p:sp>
    </p:spTree>
    <p:extLst>
      <p:ext uri="{BB962C8B-B14F-4D97-AF65-F5344CB8AC3E}">
        <p14:creationId xmlns:p14="http://schemas.microsoft.com/office/powerpoint/2010/main" val="1771207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descr="Et bilde som inneholder gutt, klær, Menneskeansikt, lekeplass&#10;&#10;Automatisk generert beskrivelse">
            <a:extLst>
              <a:ext uri="{FF2B5EF4-FFF2-40B4-BE49-F238E27FC236}">
                <a16:creationId xmlns:a16="http://schemas.microsoft.com/office/drawing/2014/main" id="{F42F0564-BC54-F209-5B3D-71E605302BEA}"/>
              </a:ext>
            </a:extLst>
          </p:cNvPr>
          <p:cNvPicPr>
            <a:picLocks noGrp="1" noChangeAspect="1"/>
          </p:cNvPicPr>
          <p:nvPr>
            <p:ph type="pic" sz="quarter" idx="10"/>
          </p:nvPr>
        </p:nvPicPr>
        <p:blipFill>
          <a:blip r:embed="rId2"/>
          <a:srcRect l="25735" r="25735"/>
          <a:stretch>
            <a:fillRect/>
          </a:stretch>
        </p:blipFill>
        <p:spPr>
          <a:xfrm rot="5400000">
            <a:off x="2519759" y="427935"/>
            <a:ext cx="1951889" cy="4190917"/>
          </a:xfrm>
        </p:spPr>
      </p:pic>
      <p:sp>
        <p:nvSpPr>
          <p:cNvPr id="5" name="Plassholder for tekst 4">
            <a:extLst>
              <a:ext uri="{FF2B5EF4-FFF2-40B4-BE49-F238E27FC236}">
                <a16:creationId xmlns:a16="http://schemas.microsoft.com/office/drawing/2014/main" id="{EFC9BBE9-FB4E-93C0-4F88-4DBCDE8E1D72}"/>
              </a:ext>
            </a:extLst>
          </p:cNvPr>
          <p:cNvSpPr>
            <a:spLocks noGrp="1"/>
          </p:cNvSpPr>
          <p:nvPr>
            <p:ph type="body" sz="quarter" idx="11"/>
          </p:nvPr>
        </p:nvSpPr>
        <p:spPr>
          <a:xfrm rot="10800000" flipV="1">
            <a:off x="246184" y="3745523"/>
            <a:ext cx="7262446" cy="5668300"/>
          </a:xfrm>
        </p:spPr>
        <p:txBody>
          <a:bodyPr>
            <a:normAutofit/>
          </a:bodyPr>
          <a:lstStyle/>
          <a:p>
            <a:pPr algn="l"/>
            <a:r>
              <a:rPr lang="nb-NO" sz="1400" u="none" strike="noStrike" dirty="0">
                <a:effectLst/>
                <a:latin typeface="Cavolini" panose="03000502040302020204" pitchFamily="66" charset="0"/>
                <a:cs typeface="Cavolini" panose="03000502040302020204" pitchFamily="66" charset="0"/>
              </a:rPr>
              <a:t>Leken betyr mye for barn. Den byr på trivsel, glede og læring. Den har stor egenverdi og er ikke styrt av ytre press eller spesielle målsettinger. Gjennom lek tilegner barn seg et bredt spekter av kunnskaper, ferdigheter og holdninger. Når barn leker sammen, trer de inn i et fellesskap som danner grunnlag for både kjennskap og vennskap.</a:t>
            </a:r>
          </a:p>
          <a:p>
            <a:pPr algn="l"/>
            <a:r>
              <a:rPr lang="nb-NO" sz="1400" u="none" strike="noStrike" dirty="0">
                <a:effectLst/>
                <a:latin typeface="Cavolini" panose="03000502040302020204" pitchFamily="66" charset="0"/>
                <a:cs typeface="Cavolini" panose="03000502040302020204" pitchFamily="66" charset="0"/>
              </a:rPr>
              <a:t>Lek kan være enkel eller avansert og beskrives på mange ulike måter. Den kan være improvisert eller strukturert. Et barn kan leke alene eller sammen med andre. I tidlig alder handler lek om repetisjon, spennende forventning og utforsking av egen påvirkningskraft. Etter hvert kan leken i større grad styres av regler som må forstås, og oppgaver som må løses. Ganske tidlig dukker rolleleken opp.</a:t>
            </a:r>
          </a:p>
          <a:p>
            <a:pPr algn="l"/>
            <a:endParaRPr lang="nb-NO" sz="1400" dirty="0">
              <a:latin typeface="Cavolini" panose="03000502040302020204" pitchFamily="66" charset="0"/>
              <a:cs typeface="Cavolini" panose="03000502040302020204" pitchFamily="66" charset="0"/>
            </a:endParaRPr>
          </a:p>
          <a:p>
            <a:pPr algn="l"/>
            <a:r>
              <a:rPr lang="nb-NO" sz="1400" b="1" u="none" strike="noStrike" dirty="0">
                <a:effectLst/>
                <a:latin typeface="Cavolini" panose="03000502040302020204" pitchFamily="66" charset="0"/>
                <a:cs typeface="Cavolini" panose="03000502040302020204" pitchFamily="66" charset="0"/>
              </a:rPr>
              <a:t>I barnehagen vår har vi deltakende, engasjerte og lekne voksne. De er der barna er – men lar også barna få utfolde seg på egenhånd. Vi finner en balanse i når vi skal støtte, veilede og initiere barnas lek. </a:t>
            </a:r>
          </a:p>
          <a:p>
            <a:endParaRPr lang="nb-NO" dirty="0"/>
          </a:p>
          <a:p>
            <a:r>
              <a:rPr lang="nb-NO" b="0" i="0" u="none" strike="noStrike" dirty="0">
                <a:effectLst/>
                <a:latin typeface="GimbalGrot-Reg"/>
              </a:rPr>
              <a:t>Lederteamene må prioritere lek og kunne argumentere faglig for sine prioriteringer. Gjennom god regi må pedagogene løfte fram den faglige forståelsen for hvordan alt henger sammen. (Kari Pape – fra boken «Lek og inkludering i barnehagen».</a:t>
            </a:r>
            <a:endParaRPr lang="nb-NO" dirty="0"/>
          </a:p>
        </p:txBody>
      </p:sp>
      <p:sp>
        <p:nvSpPr>
          <p:cNvPr id="2" name="TekstSylinder 1">
            <a:extLst>
              <a:ext uri="{FF2B5EF4-FFF2-40B4-BE49-F238E27FC236}">
                <a16:creationId xmlns:a16="http://schemas.microsoft.com/office/drawing/2014/main" id="{B56E63E6-C13C-8E69-B919-414C12938214}"/>
              </a:ext>
            </a:extLst>
          </p:cNvPr>
          <p:cNvSpPr txBox="1"/>
          <p:nvPr/>
        </p:nvSpPr>
        <p:spPr>
          <a:xfrm>
            <a:off x="404734" y="644577"/>
            <a:ext cx="6430781" cy="769441"/>
          </a:xfrm>
          <a:prstGeom prst="rect">
            <a:avLst/>
          </a:prstGeom>
          <a:noFill/>
        </p:spPr>
        <p:txBody>
          <a:bodyPr wrap="square" rtlCol="0">
            <a:spAutoFit/>
          </a:bodyPr>
          <a:lstStyle/>
          <a:p>
            <a:r>
              <a:rPr lang="nb-NO" sz="4400" dirty="0">
                <a:solidFill>
                  <a:schemeClr val="bg1"/>
                </a:solidFill>
                <a:latin typeface="+mj-lt"/>
              </a:rPr>
              <a:t>             Leken i barnehagen</a:t>
            </a:r>
          </a:p>
        </p:txBody>
      </p:sp>
    </p:spTree>
    <p:extLst>
      <p:ext uri="{BB962C8B-B14F-4D97-AF65-F5344CB8AC3E}">
        <p14:creationId xmlns:p14="http://schemas.microsoft.com/office/powerpoint/2010/main" val="3825401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EFC9BBE9-FB4E-93C0-4F88-4DBCDE8E1D72}"/>
              </a:ext>
            </a:extLst>
          </p:cNvPr>
          <p:cNvSpPr>
            <a:spLocks noGrp="1"/>
          </p:cNvSpPr>
          <p:nvPr>
            <p:ph type="body" sz="quarter" idx="11"/>
          </p:nvPr>
        </p:nvSpPr>
        <p:spPr>
          <a:xfrm rot="10800000" flipV="1">
            <a:off x="711200" y="5414119"/>
            <a:ext cx="6258560" cy="3364121"/>
          </a:xfrm>
        </p:spPr>
        <p:txBody>
          <a:bodyPr>
            <a:normAutofit/>
          </a:bodyPr>
          <a:lstStyle/>
          <a:p>
            <a:r>
              <a:rPr lang="nb-NO" sz="1400" dirty="0">
                <a:latin typeface="Cavolini" panose="03000502040302020204" pitchFamily="66" charset="0"/>
                <a:cs typeface="Cavolini" panose="03000502040302020204" pitchFamily="66" charset="0"/>
              </a:rPr>
              <a:t>Vi har i noen år jobbet med lekemiljøene i barnehagen. Vi har hatt samarbeid med STYD kommunikasjon. De har holdt kurs for oss i barnehagen - både med teoretisk og praktisk jobbing.</a:t>
            </a:r>
          </a:p>
          <a:p>
            <a:endParaRPr lang="nb-NO" sz="1400" dirty="0">
              <a:latin typeface="Cavolini" panose="03000502040302020204" pitchFamily="66" charset="0"/>
              <a:cs typeface="Cavolini" panose="03000502040302020204" pitchFamily="66" charset="0"/>
            </a:endParaRPr>
          </a:p>
          <a:p>
            <a:r>
              <a:rPr lang="nb-NO" sz="1400" dirty="0">
                <a:latin typeface="Cavolini" panose="03000502040302020204" pitchFamily="66" charset="0"/>
                <a:cs typeface="Cavolini" panose="03000502040302020204" pitchFamily="66" charset="0"/>
              </a:rPr>
              <a:t>Vi skal fortsette dette arbeidet også og videreutvikle oss– da dette henger tett sammen med inkluderende praksis i barnehagen. Vi må ha lekemiljøer som inkluderer alle barn. </a:t>
            </a:r>
          </a:p>
        </p:txBody>
      </p:sp>
      <p:sp>
        <p:nvSpPr>
          <p:cNvPr id="2" name="TekstSylinder 1">
            <a:extLst>
              <a:ext uri="{FF2B5EF4-FFF2-40B4-BE49-F238E27FC236}">
                <a16:creationId xmlns:a16="http://schemas.microsoft.com/office/drawing/2014/main" id="{B56E63E6-C13C-8E69-B919-414C12938214}"/>
              </a:ext>
            </a:extLst>
          </p:cNvPr>
          <p:cNvSpPr txBox="1"/>
          <p:nvPr/>
        </p:nvSpPr>
        <p:spPr>
          <a:xfrm>
            <a:off x="404734" y="644577"/>
            <a:ext cx="6430781" cy="769441"/>
          </a:xfrm>
          <a:prstGeom prst="rect">
            <a:avLst/>
          </a:prstGeom>
          <a:noFill/>
        </p:spPr>
        <p:txBody>
          <a:bodyPr wrap="square" rtlCol="0">
            <a:spAutoFit/>
          </a:bodyPr>
          <a:lstStyle/>
          <a:p>
            <a:r>
              <a:rPr lang="nb-NO" sz="4400" dirty="0">
                <a:solidFill>
                  <a:schemeClr val="bg1"/>
                </a:solidFill>
                <a:latin typeface="+mj-lt"/>
              </a:rPr>
              <a:t>Lekemiljøene i barnehagen</a:t>
            </a:r>
          </a:p>
        </p:txBody>
      </p:sp>
      <p:pic>
        <p:nvPicPr>
          <p:cNvPr id="7" name="Plassholder for bilde 6" descr="Et bilde som inneholder klær, person, smårolling, lek&#10;&#10;Automatisk generert beskrivelse">
            <a:extLst>
              <a:ext uri="{FF2B5EF4-FFF2-40B4-BE49-F238E27FC236}">
                <a16:creationId xmlns:a16="http://schemas.microsoft.com/office/drawing/2014/main" id="{CE105484-0594-734F-ECCB-93DB83C09CFA}"/>
              </a:ext>
            </a:extLst>
          </p:cNvPr>
          <p:cNvPicPr>
            <a:picLocks noGrp="1" noChangeAspect="1"/>
          </p:cNvPicPr>
          <p:nvPr>
            <p:ph type="pic" sz="quarter" idx="10"/>
          </p:nvPr>
        </p:nvPicPr>
        <p:blipFill>
          <a:blip r:embed="rId2"/>
          <a:srcRect t="27840" b="27840"/>
          <a:stretch>
            <a:fillRect/>
          </a:stretch>
        </p:blipFill>
        <p:spPr>
          <a:xfrm rot="20373556">
            <a:off x="482601" y="1836786"/>
            <a:ext cx="2698431" cy="1538287"/>
          </a:xfrm>
        </p:spPr>
      </p:pic>
      <p:pic>
        <p:nvPicPr>
          <p:cNvPr id="9" name="Bilde 8" descr="Et bilde som inneholder klær, person, gutt, innendørs&#10;&#10;Automatisk generert beskrivelse">
            <a:extLst>
              <a:ext uri="{FF2B5EF4-FFF2-40B4-BE49-F238E27FC236}">
                <a16:creationId xmlns:a16="http://schemas.microsoft.com/office/drawing/2014/main" id="{503DA386-D1EA-27B6-9D09-BA2018BDC3E4}"/>
              </a:ext>
            </a:extLst>
          </p:cNvPr>
          <p:cNvPicPr>
            <a:picLocks noChangeAspect="1"/>
          </p:cNvPicPr>
          <p:nvPr/>
        </p:nvPicPr>
        <p:blipFill>
          <a:blip r:embed="rId3"/>
          <a:stretch>
            <a:fillRect/>
          </a:stretch>
        </p:blipFill>
        <p:spPr>
          <a:xfrm>
            <a:off x="3364692" y="1553519"/>
            <a:ext cx="1485900" cy="1504474"/>
          </a:xfrm>
          <a:prstGeom prst="rect">
            <a:avLst/>
          </a:prstGeom>
        </p:spPr>
      </p:pic>
      <p:pic>
        <p:nvPicPr>
          <p:cNvPr id="12" name="Bilde 11" descr="Et bilde som inneholder innendørs, vegg, mat, frukt&#10;&#10;Automatisk generert beskrivelse">
            <a:extLst>
              <a:ext uri="{FF2B5EF4-FFF2-40B4-BE49-F238E27FC236}">
                <a16:creationId xmlns:a16="http://schemas.microsoft.com/office/drawing/2014/main" id="{0B38E3B6-AABE-F306-22A2-048341734398}"/>
              </a:ext>
            </a:extLst>
          </p:cNvPr>
          <p:cNvPicPr>
            <a:picLocks noChangeAspect="1"/>
          </p:cNvPicPr>
          <p:nvPr/>
        </p:nvPicPr>
        <p:blipFill>
          <a:blip r:embed="rId4"/>
          <a:stretch>
            <a:fillRect/>
          </a:stretch>
        </p:blipFill>
        <p:spPr>
          <a:xfrm rot="648333">
            <a:off x="5171734" y="1414018"/>
            <a:ext cx="2003765" cy="2000250"/>
          </a:xfrm>
          <a:prstGeom prst="rect">
            <a:avLst/>
          </a:prstGeom>
        </p:spPr>
      </p:pic>
      <p:pic>
        <p:nvPicPr>
          <p:cNvPr id="14" name="Bilde 13" descr="Et bilde som inneholder innendørs, ball, Innendørsspill og -sport, Spill&#10;&#10;Automatisk generert beskrivelse">
            <a:extLst>
              <a:ext uri="{FF2B5EF4-FFF2-40B4-BE49-F238E27FC236}">
                <a16:creationId xmlns:a16="http://schemas.microsoft.com/office/drawing/2014/main" id="{ADA08457-F814-0E95-4A94-CFC6AD325DA9}"/>
              </a:ext>
            </a:extLst>
          </p:cNvPr>
          <p:cNvPicPr>
            <a:picLocks noChangeAspect="1"/>
          </p:cNvPicPr>
          <p:nvPr/>
        </p:nvPicPr>
        <p:blipFill>
          <a:blip r:embed="rId5"/>
          <a:stretch>
            <a:fillRect/>
          </a:stretch>
        </p:blipFill>
        <p:spPr>
          <a:xfrm>
            <a:off x="2964180" y="3243772"/>
            <a:ext cx="1752600" cy="1731375"/>
          </a:xfrm>
          <a:prstGeom prst="rect">
            <a:avLst/>
          </a:prstGeom>
        </p:spPr>
      </p:pic>
      <p:pic>
        <p:nvPicPr>
          <p:cNvPr id="16" name="Bilde 15" descr="Et bilde som inneholder innendørs, vegg, interiørdesign, gulv&#10;&#10;Automatisk generert beskrivelse">
            <a:extLst>
              <a:ext uri="{FF2B5EF4-FFF2-40B4-BE49-F238E27FC236}">
                <a16:creationId xmlns:a16="http://schemas.microsoft.com/office/drawing/2014/main" id="{78CF4DC8-4CAD-5D68-89FB-954ACF450B45}"/>
              </a:ext>
            </a:extLst>
          </p:cNvPr>
          <p:cNvPicPr>
            <a:picLocks noChangeAspect="1"/>
          </p:cNvPicPr>
          <p:nvPr/>
        </p:nvPicPr>
        <p:blipFill>
          <a:blip r:embed="rId6"/>
          <a:stretch>
            <a:fillRect/>
          </a:stretch>
        </p:blipFill>
        <p:spPr>
          <a:xfrm>
            <a:off x="2590800" y="7672832"/>
            <a:ext cx="2590800" cy="1943100"/>
          </a:xfrm>
          <a:prstGeom prst="rect">
            <a:avLst/>
          </a:prstGeom>
        </p:spPr>
      </p:pic>
    </p:spTree>
    <p:extLst>
      <p:ext uri="{BB962C8B-B14F-4D97-AF65-F5344CB8AC3E}">
        <p14:creationId xmlns:p14="http://schemas.microsoft.com/office/powerpoint/2010/main" val="4149083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EFC9BBE9-FB4E-93C0-4F88-4DBCDE8E1D72}"/>
              </a:ext>
            </a:extLst>
          </p:cNvPr>
          <p:cNvSpPr>
            <a:spLocks noGrp="1"/>
          </p:cNvSpPr>
          <p:nvPr>
            <p:ph type="body" sz="quarter" idx="11"/>
          </p:nvPr>
        </p:nvSpPr>
        <p:spPr>
          <a:xfrm rot="10800000" flipV="1">
            <a:off x="404734" y="4368800"/>
            <a:ext cx="6961266" cy="5346699"/>
          </a:xfrm>
        </p:spPr>
        <p:txBody>
          <a:bodyPr>
            <a:normAutofit/>
          </a:bodyPr>
          <a:lstStyle/>
          <a:p>
            <a:r>
              <a:rPr lang="nb-NO" sz="1400" dirty="0">
                <a:latin typeface="Cavolini" panose="03000502040302020204" pitchFamily="66" charset="0"/>
                <a:cs typeface="Cavolini" panose="03000502040302020204" pitchFamily="66" charset="0"/>
              </a:rPr>
              <a:t>Hver avdeling/etasje har ansvar for at lekemiljøene er inkluderende for alle ut fra sitt funksjonsnivå., alder og modning. Ped.ledere har hovedansvaret. Men alle voksne har ansvar for å bidra, opprettholde og videreutvikle lekemiljøene. </a:t>
            </a:r>
          </a:p>
          <a:p>
            <a:r>
              <a:rPr lang="nb-NO" sz="1400" dirty="0">
                <a:latin typeface="Cavolini" panose="03000502040302020204" pitchFamily="66" charset="0"/>
                <a:cs typeface="Cavolini" panose="03000502040302020204" pitchFamily="66" charset="0"/>
              </a:rPr>
              <a:t>Vi skal jobbe med lekemiljøer som er tilrettelagt for barn med hørselsproblematikk, forsinket språk og høysensitivet. </a:t>
            </a:r>
          </a:p>
          <a:p>
            <a:endParaRPr lang="nb-NO" sz="1400" dirty="0">
              <a:latin typeface="Cavolini" panose="03000502040302020204" pitchFamily="66" charset="0"/>
              <a:cs typeface="Cavolini" panose="03000502040302020204" pitchFamily="66" charset="0"/>
            </a:endParaRPr>
          </a:p>
          <a:p>
            <a:r>
              <a:rPr lang="nb-NO" sz="1400" b="1" u="sng" dirty="0">
                <a:latin typeface="Cavolini" panose="03000502040302020204" pitchFamily="66" charset="0"/>
                <a:cs typeface="Cavolini" panose="03000502040302020204" pitchFamily="66" charset="0"/>
              </a:rPr>
              <a:t>* ASK og visuell kommunikasjon</a:t>
            </a:r>
          </a:p>
          <a:p>
            <a:r>
              <a:rPr lang="nb-NO" sz="1400" dirty="0">
                <a:latin typeface="Cavolini" panose="03000502040302020204" pitchFamily="66" charset="0"/>
                <a:cs typeface="Cavolini" panose="03000502040302020204" pitchFamily="66" charset="0"/>
              </a:rPr>
              <a:t>* Vi skal bruke ASK i barnehagen som en ekstra støtte i språkutviklingen. </a:t>
            </a:r>
          </a:p>
          <a:p>
            <a:pPr marL="285750" indent="-285750">
              <a:buFont typeface="Arial" panose="020B0604020202020204" pitchFamily="34" charset="0"/>
              <a:buChar char="•"/>
            </a:pPr>
            <a:r>
              <a:rPr lang="nb-NO" sz="1400" b="1" u="sng" dirty="0">
                <a:latin typeface="Cavolini" panose="03000502040302020204" pitchFamily="66" charset="0"/>
                <a:cs typeface="Cavolini" panose="03000502040302020204" pitchFamily="66" charset="0"/>
              </a:rPr>
              <a:t>Støyreduserende tiltak</a:t>
            </a:r>
          </a:p>
          <a:p>
            <a:pPr marL="285750" indent="-285750">
              <a:buFont typeface="Arial" panose="020B0604020202020204" pitchFamily="34" charset="0"/>
              <a:buChar char="•"/>
            </a:pPr>
            <a:r>
              <a:rPr lang="nb-NO" sz="1400" dirty="0">
                <a:latin typeface="Cavolini" panose="03000502040302020204" pitchFamily="66" charset="0"/>
                <a:cs typeface="Cavolini" panose="03000502040302020204" pitchFamily="66" charset="0"/>
              </a:rPr>
              <a:t>Visuell støy</a:t>
            </a:r>
          </a:p>
          <a:p>
            <a:pPr marL="285750" indent="-285750">
              <a:buFont typeface="Arial" panose="020B0604020202020204" pitchFamily="34" charset="0"/>
              <a:buChar char="•"/>
            </a:pPr>
            <a:r>
              <a:rPr lang="nb-NO" sz="1400" dirty="0">
                <a:latin typeface="Cavolini" panose="03000502040302020204" pitchFamily="66" charset="0"/>
                <a:cs typeface="Cavolini" panose="03000502040302020204" pitchFamily="66" charset="0"/>
              </a:rPr>
              <a:t>Auditiv støy</a:t>
            </a:r>
          </a:p>
          <a:p>
            <a:endParaRPr lang="nb-NO" sz="1400" dirty="0">
              <a:latin typeface="Cavolini" panose="03000502040302020204" pitchFamily="66" charset="0"/>
              <a:cs typeface="Cavolini" panose="03000502040302020204" pitchFamily="66" charset="0"/>
            </a:endParaRPr>
          </a:p>
          <a:p>
            <a:pPr marL="285750" indent="-285750">
              <a:buFont typeface="Arial" panose="020B0604020202020204" pitchFamily="34" charset="0"/>
              <a:buChar char="•"/>
            </a:pPr>
            <a:r>
              <a:rPr lang="nb-NO" sz="1400" b="1" u="sng" dirty="0">
                <a:latin typeface="Cavolini" panose="03000502040302020204" pitchFamily="66" charset="0"/>
                <a:cs typeface="Cavolini" panose="03000502040302020204" pitchFamily="66" charset="0"/>
              </a:rPr>
              <a:t>Organisatoriske tiltak. </a:t>
            </a:r>
          </a:p>
          <a:p>
            <a:pPr marL="285750" indent="-285750">
              <a:buFont typeface="Arial" panose="020B0604020202020204" pitchFamily="34" charset="0"/>
              <a:buChar char="•"/>
            </a:pPr>
            <a:r>
              <a:rPr lang="nb-NO" sz="1400" dirty="0">
                <a:latin typeface="Cavolini" panose="03000502040302020204" pitchFamily="66" charset="0"/>
                <a:cs typeface="Cavolini" panose="03000502040302020204" pitchFamily="66" charset="0"/>
              </a:rPr>
              <a:t>Voksne fordeler seg på rom og lukker dører. </a:t>
            </a:r>
          </a:p>
          <a:p>
            <a:pPr marL="285750" indent="-285750">
              <a:buFont typeface="Arial" panose="020B0604020202020204" pitchFamily="34" charset="0"/>
              <a:buChar char="•"/>
            </a:pPr>
            <a:r>
              <a:rPr lang="nb-NO" sz="1400" dirty="0">
                <a:latin typeface="Cavolini" panose="03000502040302020204" pitchFamily="66" charset="0"/>
                <a:cs typeface="Cavolini" panose="03000502040302020204" pitchFamily="66" charset="0"/>
              </a:rPr>
              <a:t>Dele barn i mindre grupper så ofte en kan. </a:t>
            </a:r>
          </a:p>
          <a:p>
            <a:pPr marL="285750" indent="-285750">
              <a:buFont typeface="Arial" panose="020B0604020202020204" pitchFamily="34" charset="0"/>
              <a:buChar char="•"/>
            </a:pPr>
            <a:r>
              <a:rPr lang="nb-NO" sz="1400" dirty="0">
                <a:latin typeface="Cavolini" panose="03000502040302020204" pitchFamily="66" charset="0"/>
                <a:cs typeface="Cavolini" panose="03000502040302020204" pitchFamily="66" charset="0"/>
              </a:rPr>
              <a:t>De voksne er bevisst sitt eget </a:t>
            </a:r>
            <a:r>
              <a:rPr lang="nb-NO" sz="1400" dirty="0" err="1">
                <a:latin typeface="Cavolini" panose="03000502040302020204" pitchFamily="66" charset="0"/>
                <a:cs typeface="Cavolini" panose="03000502040302020204" pitchFamily="66" charset="0"/>
              </a:rPr>
              <a:t>stemmenivå</a:t>
            </a:r>
            <a:endParaRPr lang="nb-NO" sz="1400" dirty="0">
              <a:latin typeface="Cavolini" panose="03000502040302020204" pitchFamily="66" charset="0"/>
              <a:cs typeface="Cavolini" panose="03000502040302020204" pitchFamily="66" charset="0"/>
            </a:endParaRPr>
          </a:p>
        </p:txBody>
      </p:sp>
      <p:sp>
        <p:nvSpPr>
          <p:cNvPr id="2" name="TekstSylinder 1">
            <a:extLst>
              <a:ext uri="{FF2B5EF4-FFF2-40B4-BE49-F238E27FC236}">
                <a16:creationId xmlns:a16="http://schemas.microsoft.com/office/drawing/2014/main" id="{B56E63E6-C13C-8E69-B919-414C12938214}"/>
              </a:ext>
            </a:extLst>
          </p:cNvPr>
          <p:cNvSpPr txBox="1"/>
          <p:nvPr/>
        </p:nvSpPr>
        <p:spPr>
          <a:xfrm>
            <a:off x="404734" y="644577"/>
            <a:ext cx="6430781" cy="769441"/>
          </a:xfrm>
          <a:prstGeom prst="rect">
            <a:avLst/>
          </a:prstGeom>
          <a:noFill/>
        </p:spPr>
        <p:txBody>
          <a:bodyPr wrap="square" rtlCol="0">
            <a:spAutoFit/>
          </a:bodyPr>
          <a:lstStyle/>
          <a:p>
            <a:pPr algn="ctr"/>
            <a:r>
              <a:rPr lang="nb-NO" sz="4400" dirty="0">
                <a:solidFill>
                  <a:schemeClr val="bg1"/>
                </a:solidFill>
                <a:latin typeface="+mj-lt"/>
              </a:rPr>
              <a:t>Lekemiljøene i barnehagen FORTS. </a:t>
            </a:r>
          </a:p>
        </p:txBody>
      </p:sp>
      <p:pic>
        <p:nvPicPr>
          <p:cNvPr id="8" name="Plassholder for bilde 7" descr="Et bilde som inneholder innendørs, smårolling, klær, leke&#10;&#10;Automatisk generert beskrivelse">
            <a:extLst>
              <a:ext uri="{FF2B5EF4-FFF2-40B4-BE49-F238E27FC236}">
                <a16:creationId xmlns:a16="http://schemas.microsoft.com/office/drawing/2014/main" id="{314FBFBC-D731-DBAD-D08B-A4DA8356E182}"/>
              </a:ext>
            </a:extLst>
          </p:cNvPr>
          <p:cNvPicPr>
            <a:picLocks noGrp="1" noChangeAspect="1"/>
          </p:cNvPicPr>
          <p:nvPr>
            <p:ph type="pic" sz="quarter" idx="10"/>
          </p:nvPr>
        </p:nvPicPr>
        <p:blipFill>
          <a:blip r:embed="rId2"/>
          <a:srcRect t="24208" b="24208"/>
          <a:stretch>
            <a:fillRect/>
          </a:stretch>
        </p:blipFill>
        <p:spPr>
          <a:xfrm>
            <a:off x="1968500" y="1621567"/>
            <a:ext cx="3522980" cy="2279575"/>
          </a:xfrm>
        </p:spPr>
      </p:pic>
    </p:spTree>
    <p:extLst>
      <p:ext uri="{BB962C8B-B14F-4D97-AF65-F5344CB8AC3E}">
        <p14:creationId xmlns:p14="http://schemas.microsoft.com/office/powerpoint/2010/main" val="1262480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klær, smårolling, person, lek&#10;&#10;Automatisk generert beskrivelse">
            <a:extLst>
              <a:ext uri="{FF2B5EF4-FFF2-40B4-BE49-F238E27FC236}">
                <a16:creationId xmlns:a16="http://schemas.microsoft.com/office/drawing/2014/main" id="{FD63EAF5-B3DB-0939-68C1-3DA1902A3365}"/>
              </a:ext>
            </a:extLst>
          </p:cNvPr>
          <p:cNvPicPr>
            <a:picLocks noGrp="1" noChangeAspect="1"/>
          </p:cNvPicPr>
          <p:nvPr>
            <p:ph type="pic" sz="quarter" idx="10"/>
          </p:nvPr>
        </p:nvPicPr>
        <p:blipFill rotWithShape="1">
          <a:blip r:embed="rId2"/>
          <a:srcRect t="24280" r="-2" b="24278"/>
          <a:stretch/>
        </p:blipFill>
        <p:spPr>
          <a:xfrm>
            <a:off x="20" y="1"/>
            <a:ext cx="7772380" cy="5029200"/>
          </a:xfrm>
          <a:noFill/>
        </p:spPr>
      </p:pic>
      <p:sp>
        <p:nvSpPr>
          <p:cNvPr id="2" name="TekstSylinder 1">
            <a:extLst>
              <a:ext uri="{FF2B5EF4-FFF2-40B4-BE49-F238E27FC236}">
                <a16:creationId xmlns:a16="http://schemas.microsoft.com/office/drawing/2014/main" id="{B56E63E6-C13C-8E69-B919-414C12938214}"/>
              </a:ext>
            </a:extLst>
          </p:cNvPr>
          <p:cNvSpPr txBox="1"/>
          <p:nvPr/>
        </p:nvSpPr>
        <p:spPr>
          <a:xfrm>
            <a:off x="533400" y="5458968"/>
            <a:ext cx="6705600" cy="1261872"/>
          </a:xfrm>
          <a:prstGeom prst="rect">
            <a:avLst/>
          </a:prstGeom>
        </p:spPr>
        <p:txBody>
          <a:bodyPr vert="horz" lIns="91440" tIns="45720" rIns="91440" bIns="45720" rtlCol="0" anchor="b">
            <a:normAutofit/>
          </a:bodyPr>
          <a:lstStyle/>
          <a:p>
            <a:pPr algn="ctr" defTabSz="777240">
              <a:lnSpc>
                <a:spcPct val="90000"/>
              </a:lnSpc>
              <a:spcBef>
                <a:spcPct val="0"/>
              </a:spcBef>
              <a:spcAft>
                <a:spcPts val="600"/>
              </a:spcAft>
            </a:pPr>
            <a:r>
              <a:rPr lang="nb-NO" sz="8100" b="1" i="0" kern="1200">
                <a:solidFill>
                  <a:schemeClr val="bg1"/>
                </a:solidFill>
                <a:latin typeface="+mj-lt"/>
                <a:ea typeface="+mj-ea"/>
                <a:cs typeface="+mj-cs"/>
              </a:rPr>
              <a:t>Språkstimulering </a:t>
            </a:r>
          </a:p>
        </p:txBody>
      </p:sp>
      <p:sp>
        <p:nvSpPr>
          <p:cNvPr id="11" name="Subtitle 3">
            <a:extLst>
              <a:ext uri="{FF2B5EF4-FFF2-40B4-BE49-F238E27FC236}">
                <a16:creationId xmlns:a16="http://schemas.microsoft.com/office/drawing/2014/main" id="{8665D05B-9144-EE84-6FC0-E1095FA04DF8}"/>
              </a:ext>
            </a:extLst>
          </p:cNvPr>
          <p:cNvSpPr>
            <a:spLocks noGrp="1"/>
          </p:cNvSpPr>
          <p:nvPr>
            <p:ph type="subTitle" idx="1"/>
          </p:nvPr>
        </p:nvSpPr>
        <p:spPr>
          <a:xfrm>
            <a:off x="533400" y="6784848"/>
            <a:ext cx="6705600" cy="2359152"/>
          </a:xfrm>
        </p:spPr>
        <p:txBody>
          <a:bodyPr/>
          <a:lstStyle/>
          <a:p>
            <a:pPr marL="342900" indent="-342900">
              <a:buFont typeface="Arial" panose="020B0604020202020204" pitchFamily="34" charset="0"/>
              <a:buChar char="•"/>
            </a:pPr>
            <a:r>
              <a:rPr lang="nb-NO" dirty="0">
                <a:latin typeface="Cavolini" panose="03000502040302020204" pitchFamily="66" charset="0"/>
                <a:cs typeface="Cavolini" panose="03000502040302020204" pitchFamily="66" charset="0"/>
              </a:rPr>
              <a:t>Gjennom eventyrfortelling med bruk av konkreter, bruk av symboler, ASK </a:t>
            </a:r>
          </a:p>
          <a:p>
            <a:pPr marL="342900" indent="-342900">
              <a:buFont typeface="Arial" panose="020B0604020202020204" pitchFamily="34" charset="0"/>
              <a:buChar char="•"/>
            </a:pPr>
            <a:r>
              <a:rPr lang="nb-NO" dirty="0">
                <a:latin typeface="Cavolini" panose="03000502040302020204" pitchFamily="66" charset="0"/>
                <a:cs typeface="Cavolini" panose="03000502040302020204" pitchFamily="66" charset="0"/>
              </a:rPr>
              <a:t>Gjennom sang og musikk</a:t>
            </a:r>
          </a:p>
          <a:p>
            <a:pPr marL="342900" indent="-342900">
              <a:buFont typeface="Arial" panose="020B0604020202020204" pitchFamily="34" charset="0"/>
              <a:buChar char="•"/>
            </a:pPr>
            <a:r>
              <a:rPr lang="nb-NO" dirty="0">
                <a:latin typeface="Cavolini" panose="03000502040302020204" pitchFamily="66" charset="0"/>
                <a:cs typeface="Cavolini" panose="03000502040302020204" pitchFamily="66" charset="0"/>
              </a:rPr>
              <a:t>Gjennom hverdagsaktiviteter</a:t>
            </a:r>
          </a:p>
          <a:p>
            <a:pPr marL="342900" indent="-342900">
              <a:buFont typeface="Arial" panose="020B0604020202020204" pitchFamily="34" charset="0"/>
              <a:buChar char="•"/>
            </a:pPr>
            <a:r>
              <a:rPr lang="nb-NO" dirty="0">
                <a:latin typeface="Cavolini" panose="03000502040302020204" pitchFamily="66" charset="0"/>
                <a:cs typeface="Cavolini" panose="03000502040302020204" pitchFamily="66" charset="0"/>
              </a:rPr>
              <a:t>Gjennom bevisste voksne språkbrukere sammen med barna. </a:t>
            </a:r>
          </a:p>
          <a:p>
            <a:pPr marL="342900" indent="-342900">
              <a:buFont typeface="Arial" panose="020B0604020202020204" pitchFamily="34" charset="0"/>
              <a:buChar char="•"/>
            </a:pPr>
            <a:endParaRPr lang="nb-NO"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66248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9E8AC42-E54B-B4F6-B75C-45E95034FF26}"/>
              </a:ext>
            </a:extLst>
          </p:cNvPr>
          <p:cNvSpPr>
            <a:spLocks noGrp="1"/>
          </p:cNvSpPr>
          <p:nvPr>
            <p:ph type="ctrTitle"/>
          </p:nvPr>
        </p:nvSpPr>
        <p:spPr>
          <a:xfrm>
            <a:off x="427383" y="420624"/>
            <a:ext cx="6705600" cy="845468"/>
          </a:xfrm>
        </p:spPr>
        <p:txBody>
          <a:bodyPr/>
          <a:lstStyle/>
          <a:p>
            <a:r>
              <a:rPr lang="nb-NO" sz="4800" dirty="0"/>
              <a:t>SPRÅKSTIMULERING</a:t>
            </a:r>
          </a:p>
        </p:txBody>
      </p:sp>
      <p:sp>
        <p:nvSpPr>
          <p:cNvPr id="4" name="Undertittel 3">
            <a:extLst>
              <a:ext uri="{FF2B5EF4-FFF2-40B4-BE49-F238E27FC236}">
                <a16:creationId xmlns:a16="http://schemas.microsoft.com/office/drawing/2014/main" id="{D616D7AB-DCFE-7631-2CBC-E38257521707}"/>
              </a:ext>
            </a:extLst>
          </p:cNvPr>
          <p:cNvSpPr>
            <a:spLocks noGrp="1"/>
          </p:cNvSpPr>
          <p:nvPr>
            <p:ph type="subTitle" idx="1"/>
          </p:nvPr>
        </p:nvSpPr>
        <p:spPr>
          <a:xfrm>
            <a:off x="211015" y="1512277"/>
            <a:ext cx="7403123" cy="8125499"/>
          </a:xfrm>
        </p:spPr>
        <p:txBody>
          <a:bodyPr>
            <a:normAutofit/>
          </a:bodyPr>
          <a:lstStyle/>
          <a:p>
            <a:pPr algn="l">
              <a:lnSpc>
                <a:spcPct val="100000"/>
              </a:lnSpc>
            </a:pPr>
            <a:r>
              <a:rPr lang="nb-NO" sz="1400" dirty="0">
                <a:latin typeface="Cavolini" panose="03000502040302020204" pitchFamily="66" charset="0"/>
                <a:cs typeface="Cavolini" panose="03000502040302020204" pitchFamily="66" charset="0"/>
              </a:rPr>
              <a:t>Barnehagen vår har jobbet med fokus på språk i mange år. Vi har hatt fokus på hverdagsaktiviteter som det viktigste i forhold til å stimulere til språkutvikling. Vi er bevisste på å bruke språk i alle situasjoner. Vi snakker når vi er med barna: «Nå skal vi ta på skoa» , «vil du ha brunost eller gulost» - vi benevner ting vi ser når vi er på tur og samtaler med barna. Selv om de er så små at de ikke snakker selv enda. </a:t>
            </a:r>
          </a:p>
          <a:p>
            <a:pPr algn="l">
              <a:lnSpc>
                <a:spcPct val="100000"/>
              </a:lnSpc>
            </a:pPr>
            <a:endParaRPr lang="nb-NO" sz="1400" dirty="0">
              <a:latin typeface="Cavolini" panose="03000502040302020204" pitchFamily="66" charset="0"/>
              <a:cs typeface="Cavolini" panose="03000502040302020204" pitchFamily="66" charset="0"/>
            </a:endParaRPr>
          </a:p>
          <a:p>
            <a:pPr algn="l">
              <a:lnSpc>
                <a:spcPct val="100000"/>
              </a:lnSpc>
            </a:pPr>
            <a:r>
              <a:rPr lang="nb-NO" sz="1400" dirty="0">
                <a:latin typeface="Cavolini" panose="03000502040302020204" pitchFamily="66" charset="0"/>
                <a:cs typeface="Cavolini" panose="03000502040302020204" pitchFamily="66" charset="0"/>
              </a:rPr>
              <a:t>Vi bruker sang, høytlesning, bøker. Nytt i år er at vi bruker noe tegn til tale og at vi skal ta i bruk ASK og visualisering som et verktøy til språkutvikling.  Men også som verktøy for barn som ikke bruker talespråket</a:t>
            </a:r>
          </a:p>
          <a:p>
            <a:pPr algn="l">
              <a:lnSpc>
                <a:spcPct val="100000"/>
              </a:lnSpc>
            </a:pPr>
            <a:endParaRPr lang="nb-NO" sz="1400" dirty="0">
              <a:latin typeface="Cavolini" panose="03000502040302020204" pitchFamily="66" charset="0"/>
              <a:cs typeface="Cavolini" panose="03000502040302020204" pitchFamily="66" charset="0"/>
            </a:endParaRPr>
          </a:p>
          <a:p>
            <a:pPr algn="l">
              <a:lnSpc>
                <a:spcPct val="100000"/>
              </a:lnSpc>
            </a:pPr>
            <a:r>
              <a:rPr lang="nb-NO" sz="1400" dirty="0">
                <a:latin typeface="Cavolini" panose="03000502040302020204" pitchFamily="66" charset="0"/>
                <a:cs typeface="Cavolini" panose="03000502040302020204" pitchFamily="66" charset="0"/>
              </a:rPr>
              <a:t>ASK er et verktøy til å uttrykke seg med dersom man ikke har talespråk. Men kan også brukes som visualisering av språk for alle barna i barnehagen. Vi tror bruk av ASK også vil være en fordel for barn som har flere språk de skal lære seg. </a:t>
            </a:r>
          </a:p>
          <a:p>
            <a:pPr algn="l">
              <a:lnSpc>
                <a:spcPct val="100000"/>
              </a:lnSpc>
            </a:pPr>
            <a:endParaRPr lang="nb-NO" sz="1400" dirty="0">
              <a:latin typeface="Cavolini" panose="03000502040302020204" pitchFamily="66" charset="0"/>
              <a:cs typeface="Cavolini" panose="03000502040302020204" pitchFamily="66" charset="0"/>
            </a:endParaRPr>
          </a:p>
          <a:p>
            <a:pPr algn="l">
              <a:lnSpc>
                <a:spcPct val="100000"/>
              </a:lnSpc>
            </a:pPr>
            <a:r>
              <a:rPr lang="nb-NO" sz="1400" b="1" i="0" u="none" strike="noStrike" dirty="0">
                <a:effectLst/>
                <a:latin typeface="Cavolini" panose="03000502040302020204" pitchFamily="66" charset="0"/>
                <a:cs typeface="Cavolini" panose="03000502040302020204" pitchFamily="66" charset="0"/>
              </a:rPr>
              <a:t>Alle trenger språk for å utvikle seg.</a:t>
            </a:r>
          </a:p>
          <a:p>
            <a:pPr algn="l">
              <a:lnSpc>
                <a:spcPct val="100000"/>
              </a:lnSpc>
            </a:pPr>
            <a:endParaRPr lang="nb-NO" sz="1400" b="1" dirty="0">
              <a:latin typeface="Cavolini" panose="03000502040302020204" pitchFamily="66" charset="0"/>
              <a:cs typeface="Cavolini" panose="03000502040302020204" pitchFamily="66" charset="0"/>
            </a:endParaRPr>
          </a:p>
          <a:p>
            <a:pPr algn="l">
              <a:lnSpc>
                <a:spcPct val="100000"/>
              </a:lnSpc>
            </a:pPr>
            <a:r>
              <a:rPr lang="nb-NO" sz="1400" b="0" i="0" u="none" strike="noStrike" dirty="0">
                <a:effectLst/>
                <a:latin typeface="Cavolini" panose="03000502040302020204" pitchFamily="66" charset="0"/>
                <a:cs typeface="Cavolini" panose="03000502040302020204" pitchFamily="66" charset="0"/>
              </a:rPr>
              <a:t>Barnehagen må sørge for at alle barn får varierte og positive erfaringer med å bruke språket som kommunikasjonsmiddel, som redskap for tenkning og som uttrykk for egne tanker og følelser. (Rammeplanen)</a:t>
            </a:r>
          </a:p>
          <a:p>
            <a:pPr algn="l">
              <a:lnSpc>
                <a:spcPct val="100000"/>
              </a:lnSpc>
            </a:pPr>
            <a:endParaRPr lang="nb-NO" sz="1400" dirty="0">
              <a:latin typeface="Cavolini" panose="03000502040302020204" pitchFamily="66" charset="0"/>
              <a:cs typeface="Cavolini" panose="03000502040302020204" pitchFamily="66" charset="0"/>
            </a:endParaRPr>
          </a:p>
          <a:p>
            <a:pPr algn="l">
              <a:lnSpc>
                <a:spcPct val="100000"/>
              </a:lnSpc>
            </a:pPr>
            <a:r>
              <a:rPr lang="nb-NO" sz="1400" b="0" i="0" u="none" strike="noStrike" dirty="0">
                <a:effectLst/>
                <a:latin typeface="Cavolini" panose="03000502040302020204" pitchFamily="66" charset="0"/>
                <a:cs typeface="Cavolini" panose="03000502040302020204" pitchFamily="66" charset="0"/>
              </a:rPr>
              <a:t>Gjennom dialog og samspill skal barna støttes i å kommunisere, medvirke, lytte, forstå, og skape mening. Barnehagen skal anerkjenne og verdsette barnas ulike språk og kommunikasjonssuttrykk. (Rammeplanen)</a:t>
            </a:r>
          </a:p>
          <a:p>
            <a:pPr algn="l">
              <a:lnSpc>
                <a:spcPct val="100000"/>
              </a:lnSpc>
            </a:pPr>
            <a:endParaRPr lang="nb-NO" sz="1400" dirty="0">
              <a:latin typeface="Cavolini" panose="03000502040302020204" pitchFamily="66" charset="0"/>
              <a:cs typeface="Cavolini" panose="03000502040302020204" pitchFamily="66" charset="0"/>
            </a:endParaRPr>
          </a:p>
          <a:p>
            <a:pPr algn="l">
              <a:lnSpc>
                <a:spcPct val="100000"/>
              </a:lnSpc>
            </a:pPr>
            <a:r>
              <a:rPr lang="nb-NO" sz="1400" b="0" i="0" u="none" strike="noStrike" dirty="0">
                <a:effectLst/>
                <a:latin typeface="Cavolini" panose="03000502040302020204" pitchFamily="66" charset="0"/>
                <a:cs typeface="Cavolini" panose="03000502040302020204" pitchFamily="66" charset="0"/>
              </a:rPr>
              <a:t>Personalet skal følge med på barnas kommunikasjon og språk og fange opp og støtte barn som har ulike former for kommunikasjonsvansker, som er lite språklig aktive, eller som har forsinket språkutvikling. (Rammeplanen)</a:t>
            </a:r>
            <a:endParaRPr lang="nb-NO" sz="1400" b="1" dirty="0">
              <a:latin typeface="Cavolini" panose="03000502040302020204" pitchFamily="66" charset="0"/>
              <a:cs typeface="Cavolini" panose="03000502040302020204" pitchFamily="66" charset="0"/>
            </a:endParaRPr>
          </a:p>
        </p:txBody>
      </p:sp>
      <p:sp>
        <p:nvSpPr>
          <p:cNvPr id="7" name="Undertittel 3">
            <a:extLst>
              <a:ext uri="{FF2B5EF4-FFF2-40B4-BE49-F238E27FC236}">
                <a16:creationId xmlns:a16="http://schemas.microsoft.com/office/drawing/2014/main" id="{87F4CB89-586F-8310-99AE-3BFB44EE74E4}"/>
              </a:ext>
            </a:extLst>
          </p:cNvPr>
          <p:cNvSpPr txBox="1">
            <a:spLocks/>
          </p:cNvSpPr>
          <p:nvPr/>
        </p:nvSpPr>
        <p:spPr>
          <a:xfrm>
            <a:off x="533400" y="2103119"/>
            <a:ext cx="6705600" cy="1527048"/>
          </a:xfrm>
          <a:prstGeom prst="rect">
            <a:avLst/>
          </a:prstGeom>
        </p:spPr>
        <p:txBody>
          <a:bodyPr vert="horz" lIns="91440" tIns="45720" rIns="91440" bIns="45720" rtlCol="0">
            <a:normAutofit/>
          </a:bodyPr>
          <a:lstStyle>
            <a:lvl1pPr marL="0" indent="0" algn="ctr" defTabSz="777240" rtl="0" eaLnBrk="1" latinLnBrk="0" hangingPunct="1">
              <a:lnSpc>
                <a:spcPts val="2800"/>
              </a:lnSpc>
              <a:spcBef>
                <a:spcPts val="0"/>
              </a:spcBef>
              <a:buFont typeface="Arial" panose="020B0604020202020204" pitchFamily="34" charset="0"/>
              <a:buNone/>
              <a:defRPr sz="2000" kern="1200">
                <a:solidFill>
                  <a:schemeClr val="bg1"/>
                </a:solidFill>
                <a:latin typeface="+mn-lt"/>
                <a:ea typeface="+mn-ea"/>
                <a:cs typeface="+mn-cs"/>
              </a:defRPr>
            </a:lvl1pPr>
            <a:lvl2pPr marL="457200" indent="0" algn="ctr" defTabSz="777240" rtl="0" eaLnBrk="1" latinLnBrk="0" hangingPunct="1">
              <a:lnSpc>
                <a:spcPct val="90000"/>
              </a:lnSpc>
              <a:spcBef>
                <a:spcPts val="425"/>
              </a:spcBef>
              <a:buFont typeface="Arial" panose="020B0604020202020204" pitchFamily="34" charset="0"/>
              <a:buNone/>
              <a:defRPr sz="2000" kern="1200">
                <a:solidFill>
                  <a:schemeClr val="tx1"/>
                </a:solidFill>
                <a:latin typeface="+mn-lt"/>
                <a:ea typeface="+mn-ea"/>
                <a:cs typeface="+mn-cs"/>
              </a:defRPr>
            </a:lvl2pPr>
            <a:lvl3pPr marL="914400" indent="0" algn="ctr" defTabSz="777240" rtl="0" eaLnBrk="1" latinLnBrk="0" hangingPunct="1">
              <a:lnSpc>
                <a:spcPct val="90000"/>
              </a:lnSpc>
              <a:spcBef>
                <a:spcPts val="425"/>
              </a:spcBef>
              <a:buFont typeface="Arial" panose="020B0604020202020204" pitchFamily="34" charset="0"/>
              <a:buNone/>
              <a:defRPr sz="1800" kern="1200">
                <a:solidFill>
                  <a:schemeClr val="tx1"/>
                </a:solidFill>
                <a:latin typeface="+mn-lt"/>
                <a:ea typeface="+mn-ea"/>
                <a:cs typeface="+mn-cs"/>
              </a:defRPr>
            </a:lvl3pPr>
            <a:lvl4pPr marL="1371600" indent="0" algn="ctr" defTabSz="777240" rtl="0" eaLnBrk="1" latinLnBrk="0" hangingPunct="1">
              <a:lnSpc>
                <a:spcPct val="90000"/>
              </a:lnSpc>
              <a:spcBef>
                <a:spcPts val="425"/>
              </a:spcBef>
              <a:buFont typeface="Arial" panose="020B0604020202020204" pitchFamily="34" charset="0"/>
              <a:buNone/>
              <a:defRPr sz="1600" kern="1200">
                <a:solidFill>
                  <a:schemeClr val="tx1"/>
                </a:solidFill>
                <a:latin typeface="+mn-lt"/>
                <a:ea typeface="+mn-ea"/>
                <a:cs typeface="+mn-cs"/>
              </a:defRPr>
            </a:lvl4pPr>
            <a:lvl5pPr marL="1828800" indent="0" algn="ctr" defTabSz="777240" rtl="0" eaLnBrk="1" latinLnBrk="0" hangingPunct="1">
              <a:lnSpc>
                <a:spcPct val="90000"/>
              </a:lnSpc>
              <a:spcBef>
                <a:spcPts val="425"/>
              </a:spcBef>
              <a:buFont typeface="Arial" panose="020B0604020202020204" pitchFamily="34" charset="0"/>
              <a:buNone/>
              <a:defRPr sz="1600" kern="1200">
                <a:solidFill>
                  <a:schemeClr val="tx1"/>
                </a:solidFill>
                <a:latin typeface="+mn-lt"/>
                <a:ea typeface="+mn-ea"/>
                <a:cs typeface="+mn-cs"/>
              </a:defRPr>
            </a:lvl5pPr>
            <a:lvl6pPr marL="2286000" indent="0" algn="ctr" defTabSz="777240" rtl="0" eaLnBrk="1" latinLnBrk="0" hangingPunct="1">
              <a:lnSpc>
                <a:spcPct val="90000"/>
              </a:lnSpc>
              <a:spcBef>
                <a:spcPts val="425"/>
              </a:spcBef>
              <a:buFont typeface="Arial" panose="020B0604020202020204" pitchFamily="34" charset="0"/>
              <a:buNone/>
              <a:defRPr sz="1600" kern="1200">
                <a:solidFill>
                  <a:schemeClr val="tx1"/>
                </a:solidFill>
                <a:latin typeface="+mn-lt"/>
                <a:ea typeface="+mn-ea"/>
                <a:cs typeface="+mn-cs"/>
              </a:defRPr>
            </a:lvl6pPr>
            <a:lvl7pPr marL="2743200" indent="0" algn="ctr" defTabSz="777240" rtl="0" eaLnBrk="1" latinLnBrk="0" hangingPunct="1">
              <a:lnSpc>
                <a:spcPct val="90000"/>
              </a:lnSpc>
              <a:spcBef>
                <a:spcPts val="425"/>
              </a:spcBef>
              <a:buFont typeface="Arial" panose="020B0604020202020204" pitchFamily="34" charset="0"/>
              <a:buNone/>
              <a:defRPr sz="1600" kern="1200">
                <a:solidFill>
                  <a:schemeClr val="tx1"/>
                </a:solidFill>
                <a:latin typeface="+mn-lt"/>
                <a:ea typeface="+mn-ea"/>
                <a:cs typeface="+mn-cs"/>
              </a:defRPr>
            </a:lvl7pPr>
            <a:lvl8pPr marL="3200400" indent="0" algn="ctr" defTabSz="777240" rtl="0" eaLnBrk="1" latinLnBrk="0" hangingPunct="1">
              <a:lnSpc>
                <a:spcPct val="90000"/>
              </a:lnSpc>
              <a:spcBef>
                <a:spcPts val="425"/>
              </a:spcBef>
              <a:buFont typeface="Arial" panose="020B0604020202020204" pitchFamily="34" charset="0"/>
              <a:buNone/>
              <a:defRPr sz="1600" kern="1200">
                <a:solidFill>
                  <a:schemeClr val="tx1"/>
                </a:solidFill>
                <a:latin typeface="+mn-lt"/>
                <a:ea typeface="+mn-ea"/>
                <a:cs typeface="+mn-cs"/>
              </a:defRPr>
            </a:lvl8pPr>
            <a:lvl9pPr marL="3657600" indent="0" algn="ctr" defTabSz="777240" rtl="0" eaLnBrk="1" latinLnBrk="0" hangingPunct="1">
              <a:lnSpc>
                <a:spcPct val="90000"/>
              </a:lnSpc>
              <a:spcBef>
                <a:spcPts val="425"/>
              </a:spcBef>
              <a:buFont typeface="Arial" panose="020B0604020202020204" pitchFamily="34" charset="0"/>
              <a:buNone/>
              <a:defRPr sz="1600" kern="1200">
                <a:solidFill>
                  <a:schemeClr val="tx1"/>
                </a:solidFill>
                <a:latin typeface="+mn-lt"/>
                <a:ea typeface="+mn-ea"/>
                <a:cs typeface="+mn-cs"/>
              </a:defRPr>
            </a:lvl9pPr>
          </a:lstStyle>
          <a:p>
            <a:endParaRPr lang="nb-NO" dirty="0"/>
          </a:p>
        </p:txBody>
      </p:sp>
    </p:spTree>
    <p:extLst>
      <p:ext uri="{BB962C8B-B14F-4D97-AF65-F5344CB8AC3E}">
        <p14:creationId xmlns:p14="http://schemas.microsoft.com/office/powerpoint/2010/main" val="1876805343"/>
      </p:ext>
    </p:extLst>
  </p:cSld>
  <p:clrMapOvr>
    <a:masterClrMapping/>
  </p:clrMapOvr>
</p:sld>
</file>

<file path=ppt/theme/theme1.xml><?xml version="1.0" encoding="utf-8"?>
<a:theme xmlns:a="http://schemas.openxmlformats.org/drawingml/2006/main" name="Office-tema">
  <a:themeElements>
    <a:clrScheme name="Daycare">
      <a:dk1>
        <a:sysClr val="windowText" lastClr="000000"/>
      </a:dk1>
      <a:lt1>
        <a:sysClr val="window" lastClr="FFFFFF"/>
      </a:lt1>
      <a:dk2>
        <a:srgbClr val="44546A"/>
      </a:dk2>
      <a:lt2>
        <a:srgbClr val="E7E6E6"/>
      </a:lt2>
      <a:accent1>
        <a:srgbClr val="58B4AE"/>
      </a:accent1>
      <a:accent2>
        <a:srgbClr val="FFE277"/>
      </a:accent2>
      <a:accent3>
        <a:srgbClr val="FFB367"/>
      </a:accent3>
      <a:accent4>
        <a:srgbClr val="FFC000"/>
      </a:accent4>
      <a:accent5>
        <a:srgbClr val="FFE2BC"/>
      </a:accent5>
      <a:accent6>
        <a:srgbClr val="5B9BD5"/>
      </a:accent6>
      <a:hlink>
        <a:srgbClr val="0563C1"/>
      </a:hlink>
      <a:folHlink>
        <a:srgbClr val="954F72"/>
      </a:folHlink>
    </a:clrScheme>
    <a:fontScheme name="Custom 11">
      <a:majorFont>
        <a:latin typeface="The Serif Hand Blac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0958042_TF33628850_Win32" id="{6797655F-AEA5-47FC-A78A-2BB7CD986819}" vid="{2E82FF64-DE7F-4AAA-AE01-DBD049AECDD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2762</TotalTime>
  <Words>1674</Words>
  <Application>Microsoft Macintosh PowerPoint</Application>
  <PresentationFormat>Egendefinert</PresentationFormat>
  <Paragraphs>152</Paragraphs>
  <Slides>13</Slides>
  <Notes>4</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13</vt:i4>
      </vt:variant>
    </vt:vector>
  </HeadingPairs>
  <TitlesOfParts>
    <vt:vector size="20" baseType="lpstr">
      <vt:lpstr>Arial</vt:lpstr>
      <vt:lpstr>Avenir Next LT Pro</vt:lpstr>
      <vt:lpstr>Calibri</vt:lpstr>
      <vt:lpstr>Cavolini</vt:lpstr>
      <vt:lpstr>GimbalGrot-Reg</vt:lpstr>
      <vt:lpstr>The Serif Hand Black</vt:lpstr>
      <vt:lpstr>Office-tema</vt:lpstr>
      <vt:lpstr>Prosjekt: Inkluderende praksis i barnehagen 2023-2024</vt:lpstr>
      <vt:lpstr>Beskrivelse av prosjektet</vt:lpstr>
      <vt:lpstr>PowerPoint-presentasjon</vt:lpstr>
      <vt:lpstr>PowerPoint-presentasjon</vt:lpstr>
      <vt:lpstr>PowerPoint-presentasjon</vt:lpstr>
      <vt:lpstr>PowerPoint-presentasjon</vt:lpstr>
      <vt:lpstr>PowerPoint-presentasjon</vt:lpstr>
      <vt:lpstr>PowerPoint-presentasjon</vt:lpstr>
      <vt:lpstr>SPRÅKSTIMULERING</vt:lpstr>
      <vt:lpstr>Fremdriftsplan for arbeidet: </vt:lpstr>
      <vt:lpstr>Fremdriftsplan fortsetter: </vt:lpstr>
      <vt:lpstr>Mål:</vt:lpstr>
      <vt:lpstr>Kilder:   - udirs hefte: Språk i barnehagen – mye mer enn bare prat.  - Udirs hefte: Barns trivsel – voksnes ansvar.   - Rammeplan for barnehagen  - Foredrag Birgitte Fjørtoft – ja vi SKAL leke  - Statped.no  - Kari Pape: «Lek og inkludering i barnehagen»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LEK OG INKLUDERING 2023 – 2024   Frydenborg barnehage as</dc:title>
  <dc:creator>Stine Kirkhusmo</dc:creator>
  <cp:lastModifiedBy>Stine Kirkhusmo</cp:lastModifiedBy>
  <cp:revision>11</cp:revision>
  <cp:lastPrinted>2023-07-12T08:12:59Z</cp:lastPrinted>
  <dcterms:created xsi:type="dcterms:W3CDTF">2023-06-04T13:20:38Z</dcterms:created>
  <dcterms:modified xsi:type="dcterms:W3CDTF">2023-07-12T09:05:20Z</dcterms:modified>
</cp:coreProperties>
</file>